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56" r:id="rId2"/>
    <p:sldId id="257" r:id="rId3"/>
    <p:sldId id="258" r:id="rId4"/>
    <p:sldId id="259" r:id="rId5"/>
    <p:sldId id="260" r:id="rId6"/>
    <p:sldId id="261" r:id="rId7"/>
    <p:sldId id="262" r:id="rId8"/>
    <p:sldId id="275" r:id="rId9"/>
    <p:sldId id="276" r:id="rId10"/>
    <p:sldId id="281" r:id="rId11"/>
    <p:sldId id="263" r:id="rId12"/>
    <p:sldId id="264" r:id="rId13"/>
    <p:sldId id="265" r:id="rId14"/>
    <p:sldId id="266" r:id="rId15"/>
    <p:sldId id="267" r:id="rId16"/>
    <p:sldId id="277" r:id="rId17"/>
    <p:sldId id="268" r:id="rId18"/>
    <p:sldId id="269" r:id="rId19"/>
    <p:sldId id="270" r:id="rId20"/>
    <p:sldId id="271" r:id="rId21"/>
    <p:sldId id="273" r:id="rId22"/>
    <p:sldId id="274" r:id="rId23"/>
    <p:sldId id="278" r:id="rId24"/>
    <p:sldId id="280" r:id="rId25"/>
    <p:sldId id="279"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BBBB"/>
    <a:srgbClr val="86E4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61" autoAdjust="0"/>
  </p:normalViewPr>
  <p:slideViewPr>
    <p:cSldViewPr snapToGrid="0">
      <p:cViewPr varScale="1">
        <p:scale>
          <a:sx n="83" d="100"/>
          <a:sy n="83" d="100"/>
        </p:scale>
        <p:origin x="62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758CBC6-8948-4AC6-9053-C2D698A68FAD}" type="datetimeFigureOut">
              <a:rPr lang="tr-TR" smtClean="0"/>
              <a:t>9.03.2021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C436BD-B15B-446D-A13F-71DEC818EAE7}" type="slidenum">
              <a:rPr lang="tr-TR" smtClean="0"/>
              <a:t>‹#›</a:t>
            </a:fld>
            <a:endParaRPr lang="tr-TR"/>
          </a:p>
        </p:txBody>
      </p:sp>
    </p:spTree>
    <p:extLst>
      <p:ext uri="{BB962C8B-B14F-4D97-AF65-F5344CB8AC3E}">
        <p14:creationId xmlns:p14="http://schemas.microsoft.com/office/powerpoint/2010/main" val="167845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758CBC6-8948-4AC6-9053-C2D698A68FAD}" type="datetimeFigureOut">
              <a:rPr lang="tr-TR" smtClean="0"/>
              <a:t>9.03.2021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C436BD-B15B-446D-A13F-71DEC818EAE7}" type="slidenum">
              <a:rPr lang="tr-TR" smtClean="0"/>
              <a:t>‹#›</a:t>
            </a:fld>
            <a:endParaRPr lang="tr-TR"/>
          </a:p>
        </p:txBody>
      </p:sp>
    </p:spTree>
    <p:extLst>
      <p:ext uri="{BB962C8B-B14F-4D97-AF65-F5344CB8AC3E}">
        <p14:creationId xmlns:p14="http://schemas.microsoft.com/office/powerpoint/2010/main" val="668156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758CBC6-8948-4AC6-9053-C2D698A68FAD}" type="datetimeFigureOut">
              <a:rPr lang="tr-TR" smtClean="0"/>
              <a:t>9.03.2021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C436BD-B15B-446D-A13F-71DEC818EAE7}" type="slidenum">
              <a:rPr lang="tr-TR" smtClean="0"/>
              <a:t>‹#›</a:t>
            </a:fld>
            <a:endParaRPr lang="tr-TR"/>
          </a:p>
        </p:txBody>
      </p:sp>
    </p:spTree>
    <p:extLst>
      <p:ext uri="{BB962C8B-B14F-4D97-AF65-F5344CB8AC3E}">
        <p14:creationId xmlns:p14="http://schemas.microsoft.com/office/powerpoint/2010/main" val="147377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758CBC6-8948-4AC6-9053-C2D698A68FAD}" type="datetimeFigureOut">
              <a:rPr lang="tr-TR" smtClean="0"/>
              <a:t>9.03.2021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C436BD-B15B-446D-A13F-71DEC818EAE7}" type="slidenum">
              <a:rPr lang="tr-TR" smtClean="0"/>
              <a:t>‹#›</a:t>
            </a:fld>
            <a:endParaRPr lang="tr-TR"/>
          </a:p>
        </p:txBody>
      </p:sp>
    </p:spTree>
    <p:extLst>
      <p:ext uri="{BB962C8B-B14F-4D97-AF65-F5344CB8AC3E}">
        <p14:creationId xmlns:p14="http://schemas.microsoft.com/office/powerpoint/2010/main" val="946553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758CBC6-8948-4AC6-9053-C2D698A68FAD}" type="datetimeFigureOut">
              <a:rPr lang="tr-TR" smtClean="0"/>
              <a:t>9.03.2021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C436BD-B15B-446D-A13F-71DEC818EAE7}" type="slidenum">
              <a:rPr lang="tr-TR" smtClean="0"/>
              <a:t>‹#›</a:t>
            </a:fld>
            <a:endParaRPr lang="tr-TR"/>
          </a:p>
        </p:txBody>
      </p:sp>
    </p:spTree>
    <p:extLst>
      <p:ext uri="{BB962C8B-B14F-4D97-AF65-F5344CB8AC3E}">
        <p14:creationId xmlns:p14="http://schemas.microsoft.com/office/powerpoint/2010/main" val="215536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758CBC6-8948-4AC6-9053-C2D698A68FAD}" type="datetimeFigureOut">
              <a:rPr lang="tr-TR" smtClean="0"/>
              <a:t>9.03.2021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C436BD-B15B-446D-A13F-71DEC818EAE7}" type="slidenum">
              <a:rPr lang="tr-TR" smtClean="0"/>
              <a:t>‹#›</a:t>
            </a:fld>
            <a:endParaRPr lang="tr-TR"/>
          </a:p>
        </p:txBody>
      </p:sp>
    </p:spTree>
    <p:extLst>
      <p:ext uri="{BB962C8B-B14F-4D97-AF65-F5344CB8AC3E}">
        <p14:creationId xmlns:p14="http://schemas.microsoft.com/office/powerpoint/2010/main" val="1243878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758CBC6-8948-4AC6-9053-C2D698A68FAD}" type="datetimeFigureOut">
              <a:rPr lang="tr-TR" smtClean="0"/>
              <a:t>9.03.2021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C436BD-B15B-446D-A13F-71DEC818EAE7}" type="slidenum">
              <a:rPr lang="tr-TR" smtClean="0"/>
              <a:t>‹#›</a:t>
            </a:fld>
            <a:endParaRPr lang="tr-TR"/>
          </a:p>
        </p:txBody>
      </p:sp>
    </p:spTree>
    <p:extLst>
      <p:ext uri="{BB962C8B-B14F-4D97-AF65-F5344CB8AC3E}">
        <p14:creationId xmlns:p14="http://schemas.microsoft.com/office/powerpoint/2010/main" val="2432156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758CBC6-8948-4AC6-9053-C2D698A68FAD}" type="datetimeFigureOut">
              <a:rPr lang="tr-TR" smtClean="0"/>
              <a:t>9.03.2021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C436BD-B15B-446D-A13F-71DEC818EAE7}" type="slidenum">
              <a:rPr lang="tr-TR" smtClean="0"/>
              <a:t>‹#›</a:t>
            </a:fld>
            <a:endParaRPr lang="tr-TR"/>
          </a:p>
        </p:txBody>
      </p:sp>
    </p:spTree>
    <p:extLst>
      <p:ext uri="{BB962C8B-B14F-4D97-AF65-F5344CB8AC3E}">
        <p14:creationId xmlns:p14="http://schemas.microsoft.com/office/powerpoint/2010/main" val="4103884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758CBC6-8948-4AC6-9053-C2D698A68FAD}" type="datetimeFigureOut">
              <a:rPr lang="tr-TR" smtClean="0"/>
              <a:t>9.03.2021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C436BD-B15B-446D-A13F-71DEC818EAE7}" type="slidenum">
              <a:rPr lang="tr-TR" smtClean="0"/>
              <a:t>‹#›</a:t>
            </a:fld>
            <a:endParaRPr lang="tr-TR"/>
          </a:p>
        </p:txBody>
      </p:sp>
    </p:spTree>
    <p:extLst>
      <p:ext uri="{BB962C8B-B14F-4D97-AF65-F5344CB8AC3E}">
        <p14:creationId xmlns:p14="http://schemas.microsoft.com/office/powerpoint/2010/main" val="401080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758CBC6-8948-4AC6-9053-C2D698A68FAD}" type="datetimeFigureOut">
              <a:rPr lang="tr-TR" smtClean="0"/>
              <a:t>9.03.2021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C436BD-B15B-446D-A13F-71DEC818EAE7}" type="slidenum">
              <a:rPr lang="tr-TR" smtClean="0"/>
              <a:t>‹#›</a:t>
            </a:fld>
            <a:endParaRPr lang="tr-TR"/>
          </a:p>
        </p:txBody>
      </p:sp>
    </p:spTree>
    <p:extLst>
      <p:ext uri="{BB962C8B-B14F-4D97-AF65-F5344CB8AC3E}">
        <p14:creationId xmlns:p14="http://schemas.microsoft.com/office/powerpoint/2010/main" val="598680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758CBC6-8948-4AC6-9053-C2D698A68FAD}" type="datetimeFigureOut">
              <a:rPr lang="tr-TR" smtClean="0"/>
              <a:t>9.03.2021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C436BD-B15B-446D-A13F-71DEC818EAE7}" type="slidenum">
              <a:rPr lang="tr-TR" smtClean="0"/>
              <a:t>‹#›</a:t>
            </a:fld>
            <a:endParaRPr lang="tr-TR"/>
          </a:p>
        </p:txBody>
      </p:sp>
    </p:spTree>
    <p:extLst>
      <p:ext uri="{BB962C8B-B14F-4D97-AF65-F5344CB8AC3E}">
        <p14:creationId xmlns:p14="http://schemas.microsoft.com/office/powerpoint/2010/main" val="353406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8CBC6-8948-4AC6-9053-C2D698A68FAD}" type="datetimeFigureOut">
              <a:rPr lang="tr-TR" smtClean="0"/>
              <a:t>9.03.2021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436BD-B15B-446D-A13F-71DEC818EAE7}" type="slidenum">
              <a:rPr lang="tr-TR" smtClean="0"/>
              <a:t>‹#›</a:t>
            </a:fld>
            <a:endParaRPr lang="tr-TR"/>
          </a:p>
        </p:txBody>
      </p:sp>
    </p:spTree>
    <p:extLst>
      <p:ext uri="{BB962C8B-B14F-4D97-AF65-F5344CB8AC3E}">
        <p14:creationId xmlns:p14="http://schemas.microsoft.com/office/powerpoint/2010/main" val="27329302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rgbClr val="86E4E6">
                <a:alpha val="44000"/>
                <a:lumMod val="55000"/>
                <a:lumOff val="45000"/>
              </a:srgbClr>
            </a:gs>
            <a:gs pos="0">
              <a:schemeClr val="accent1">
                <a:lumMod val="5000"/>
                <a:lumOff val="95000"/>
              </a:schemeClr>
            </a:gs>
            <a:gs pos="100000">
              <a:schemeClr val="accent1">
                <a:lumMod val="45000"/>
                <a:lumOff val="55000"/>
              </a:schemeClr>
            </a:gs>
            <a:gs pos="0">
              <a:srgbClr val="05BBBB"/>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3657600"/>
          </a:xfrm>
          <a:prstGeom prst="rect">
            <a:avLst/>
          </a:prstGeom>
          <a:ln>
            <a:noFill/>
          </a:ln>
          <a:effectLst>
            <a:outerShdw blurRad="292100" dist="139700" dir="2700000" algn="tl" rotWithShape="0">
              <a:srgbClr val="333333">
                <a:alpha val="65000"/>
              </a:srgbClr>
            </a:outerShdw>
          </a:effectLst>
        </p:spPr>
      </p:pic>
      <p:sp>
        <p:nvSpPr>
          <p:cNvPr id="5" name="Dikdörtgen 4"/>
          <p:cNvSpPr/>
          <p:nvPr/>
        </p:nvSpPr>
        <p:spPr>
          <a:xfrm>
            <a:off x="0" y="3973273"/>
            <a:ext cx="12192000" cy="800219"/>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15000"/>
              </a:lnSpc>
              <a:spcAft>
                <a:spcPts val="1000"/>
              </a:spcAft>
            </a:pPr>
            <a:r>
              <a:rPr lang="tr-TR" sz="40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Arial" panose="020B0604020202020204" pitchFamily="34" charset="0"/>
              </a:rPr>
              <a:t>“</a:t>
            </a:r>
            <a:r>
              <a:rPr lang="tr-TR" sz="4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Arial" panose="020B0604020202020204" pitchFamily="34" charset="0"/>
              </a:rPr>
              <a:t>YARENLER OKUYOR”</a:t>
            </a:r>
            <a:r>
              <a:rPr lang="tr-TR" sz="16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rPr>
              <a:t>  </a:t>
            </a:r>
            <a:r>
              <a:rPr lang="tr-TR" sz="4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Arial" panose="020B0604020202020204" pitchFamily="34" charset="0"/>
              </a:rPr>
              <a:t>PROJESİ</a:t>
            </a:r>
            <a:endParaRPr lang="tr-TR" sz="160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
        <p:nvSpPr>
          <p:cNvPr id="2" name="Dikdörtgen 1"/>
          <p:cNvSpPr/>
          <p:nvPr/>
        </p:nvSpPr>
        <p:spPr>
          <a:xfrm>
            <a:off x="3683042" y="4904499"/>
            <a:ext cx="4515019" cy="369332"/>
          </a:xfrm>
          <a:prstGeom prst="rect">
            <a:avLst/>
          </a:prstGeom>
        </p:spPr>
        <p:txBody>
          <a:bodyPr wrap="none">
            <a:spAutoFit/>
          </a:bodyPr>
          <a:lstStyle/>
          <a:p>
            <a:r>
              <a:rPr lang="tr-TR" b="1" dirty="0">
                <a:latin typeface="MyriadPro"/>
              </a:rPr>
              <a:t>ÇANKIRI İL MİLLÎ EĞİTİM MÜDÜRLÜĞÜ</a:t>
            </a:r>
            <a:endParaRPr lang="tr-TR" dirty="0"/>
          </a:p>
        </p:txBody>
      </p:sp>
    </p:spTree>
    <p:extLst>
      <p:ext uri="{BB962C8B-B14F-4D97-AF65-F5344CB8AC3E}">
        <p14:creationId xmlns:p14="http://schemas.microsoft.com/office/powerpoint/2010/main" val="824531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ikdörtgen 2"/>
          <p:cNvSpPr/>
          <p:nvPr/>
        </p:nvSpPr>
        <p:spPr>
          <a:xfrm>
            <a:off x="4522820" y="540717"/>
            <a:ext cx="5983636" cy="687881"/>
          </a:xfrm>
          <a:prstGeom prst="rect">
            <a:avLst/>
          </a:prstGeom>
        </p:spPr>
        <p:txBody>
          <a:bodyPr wrap="square">
            <a:spAutoFit/>
          </a:bodyPr>
          <a:lstStyle/>
          <a:p>
            <a:pPr lvl="0"/>
            <a:r>
              <a:rPr lang="tr-TR"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3. </a:t>
            </a:r>
            <a:r>
              <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KİTAP OKUMA PROJESİNİN ETKİNLİKLERİ</a:t>
            </a:r>
          </a:p>
          <a:p>
            <a:pPr lvl="0" algn="just">
              <a:lnSpc>
                <a:spcPct val="115000"/>
              </a:lnSpc>
              <a:spcAft>
                <a:spcPts val="0"/>
              </a:spcAft>
            </a:pPr>
            <a:endPar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Dikdörtgen 3"/>
          <p:cNvSpPr/>
          <p:nvPr/>
        </p:nvSpPr>
        <p:spPr>
          <a:xfrm>
            <a:off x="3511296" y="1391542"/>
            <a:ext cx="6096000" cy="463397"/>
          </a:xfrm>
          <a:prstGeom prst="rect">
            <a:avLst/>
          </a:prstGeom>
        </p:spPr>
        <p:txBody>
          <a:bodyPr>
            <a:spAutoFit/>
          </a:bodyPr>
          <a:lstStyle/>
          <a:p>
            <a:pPr lvl="0" algn="just">
              <a:lnSpc>
                <a:spcPct val="150000"/>
              </a:lnSpc>
              <a:spcAft>
                <a:spcPts val="0"/>
              </a:spcAft>
              <a:tabLst>
                <a:tab pos="180340" algn="l"/>
              </a:tabLst>
            </a:pPr>
            <a:r>
              <a:rPr lang="tr-TR" b="1" dirty="0" smtClean="0">
                <a:effectLst/>
                <a:latin typeface="Times New Roman" panose="02020603050405020304" pitchFamily="18" charset="0"/>
                <a:ea typeface="Times New Roman" panose="02020603050405020304" pitchFamily="18" charset="0"/>
                <a:cs typeface="Arial" panose="020B0604020202020204" pitchFamily="34" charset="0"/>
              </a:rPr>
              <a:t>Okullarda Günlük 20 Dakika Kitap Okuma Saati</a:t>
            </a: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Dikdörtgen 4"/>
          <p:cNvSpPr/>
          <p:nvPr/>
        </p:nvSpPr>
        <p:spPr>
          <a:xfrm>
            <a:off x="2334768" y="2459950"/>
            <a:ext cx="9543288" cy="923330"/>
          </a:xfrm>
          <a:prstGeom prst="rect">
            <a:avLst/>
          </a:prstGeom>
        </p:spPr>
        <p:txBody>
          <a:bodyPr wrap="square">
            <a:spAutoFit/>
          </a:bodyPr>
          <a:lstStyle/>
          <a:p>
            <a:pPr algn="just">
              <a:lnSpc>
                <a:spcPct val="150000"/>
              </a:lnSpc>
              <a:spcAft>
                <a:spcPts val="0"/>
              </a:spcAft>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Okulların ders programlarında günlük 20 dakika okuma saati planlanacaktır. Okul idarelerince ders programında dönüşümlü olacak şekilde okuma saatinin devamlılığı sağlanacaktır. </a:t>
            </a:r>
            <a:endParaRPr lang="tr-TR" sz="16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67810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ikdörtgen 2"/>
          <p:cNvSpPr/>
          <p:nvPr/>
        </p:nvSpPr>
        <p:spPr>
          <a:xfrm>
            <a:off x="4522820" y="540717"/>
            <a:ext cx="5983636" cy="687881"/>
          </a:xfrm>
          <a:prstGeom prst="rect">
            <a:avLst/>
          </a:prstGeom>
        </p:spPr>
        <p:txBody>
          <a:bodyPr wrap="square">
            <a:spAutoFit/>
          </a:bodyPr>
          <a:lstStyle/>
          <a:p>
            <a:pPr lvl="0"/>
            <a:r>
              <a:rPr lang="tr-TR"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3. </a:t>
            </a:r>
            <a:r>
              <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KİTAP OKUMA PROJESİNİN ETKİNLİKLERİ</a:t>
            </a:r>
          </a:p>
          <a:p>
            <a:pPr lvl="0" algn="just">
              <a:lnSpc>
                <a:spcPct val="115000"/>
              </a:lnSpc>
              <a:spcAft>
                <a:spcPts val="0"/>
              </a:spcAft>
            </a:pPr>
            <a:endPar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Dikdörtgen 5"/>
          <p:cNvSpPr/>
          <p:nvPr/>
        </p:nvSpPr>
        <p:spPr>
          <a:xfrm>
            <a:off x="3584448" y="1189765"/>
            <a:ext cx="8275320" cy="507831"/>
          </a:xfrm>
          <a:prstGeom prst="rect">
            <a:avLst/>
          </a:prstGeom>
        </p:spPr>
        <p:txBody>
          <a:bodyPr wrap="square">
            <a:spAutoFit/>
          </a:bodyPr>
          <a:lstStyle/>
          <a:p>
            <a:pPr lvl="0" algn="just">
              <a:lnSpc>
                <a:spcPct val="150000"/>
              </a:lnSpc>
              <a:spcAft>
                <a:spcPts val="0"/>
              </a:spcAft>
              <a:tabLst>
                <a:tab pos="180340" algn="l"/>
              </a:tabLst>
            </a:pPr>
            <a:r>
              <a:rPr lang="tr-TR" b="1" smtClean="0">
                <a:effectLst/>
                <a:latin typeface="Times New Roman" panose="02020603050405020304" pitchFamily="18" charset="0"/>
                <a:ea typeface="Times New Roman" panose="02020603050405020304" pitchFamily="18" charset="0"/>
                <a:cs typeface="Arial" panose="020B0604020202020204" pitchFamily="34" charset="0"/>
              </a:rPr>
              <a:t>Yazar ve  Şair İle </a:t>
            </a:r>
            <a:r>
              <a:rPr lang="tr-TR" b="1" dirty="0" smtClean="0">
                <a:effectLst/>
                <a:latin typeface="Times New Roman" panose="02020603050405020304" pitchFamily="18" charset="0"/>
                <a:ea typeface="Times New Roman" panose="02020603050405020304" pitchFamily="18" charset="0"/>
                <a:cs typeface="Arial" panose="020B0604020202020204" pitchFamily="34" charset="0"/>
              </a:rPr>
              <a:t>Söyleşi Düzenlenmesi</a:t>
            </a: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7" name="Dikdörtgen 6"/>
          <p:cNvSpPr/>
          <p:nvPr/>
        </p:nvSpPr>
        <p:spPr>
          <a:xfrm>
            <a:off x="2542032" y="1998625"/>
            <a:ext cx="9226296" cy="1338828"/>
          </a:xfrm>
          <a:prstGeom prst="rect">
            <a:avLst/>
          </a:prstGeom>
        </p:spPr>
        <p:txBody>
          <a:bodyPr wrap="square">
            <a:spAutoFit/>
          </a:bodyPr>
          <a:lstStyle/>
          <a:p>
            <a:pPr algn="just">
              <a:lnSpc>
                <a:spcPct val="150000"/>
              </a:lnSpc>
              <a:spcAft>
                <a:spcPts val="0"/>
              </a:spcAft>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Okullarda en çok kitap okuyan öğrencilerin her ay bir yazar ya da  şair ile buluşturulması için hazırlıklar tamamlanmıştır.  </a:t>
            </a:r>
            <a:r>
              <a:rPr lang="tr-TR" dirty="0" err="1" smtClean="0">
                <a:effectLst/>
                <a:latin typeface="Times New Roman" panose="02020603050405020304" pitchFamily="18" charset="0"/>
                <a:ea typeface="Times New Roman" panose="02020603050405020304" pitchFamily="18" charset="0"/>
                <a:cs typeface="Arial" panose="020B0604020202020204" pitchFamily="34" charset="0"/>
              </a:rPr>
              <a:t>Pandemi</a:t>
            </a: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 süresince buluşmalar internet üzerinden video konferans yöntemiyle yapılacaktır.</a:t>
            </a:r>
            <a:endParaRPr lang="tr-TR" sz="16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8" name="Dikdörtgen 7"/>
          <p:cNvSpPr/>
          <p:nvPr/>
        </p:nvSpPr>
        <p:spPr>
          <a:xfrm>
            <a:off x="3538522" y="3429000"/>
            <a:ext cx="7952232" cy="507831"/>
          </a:xfrm>
          <a:prstGeom prst="rect">
            <a:avLst/>
          </a:prstGeom>
        </p:spPr>
        <p:txBody>
          <a:bodyPr wrap="square">
            <a:spAutoFit/>
          </a:bodyPr>
          <a:lstStyle/>
          <a:p>
            <a:pPr lvl="0" algn="just">
              <a:lnSpc>
                <a:spcPct val="150000"/>
              </a:lnSpc>
              <a:spcAft>
                <a:spcPts val="0"/>
              </a:spcAft>
              <a:tabLst>
                <a:tab pos="180340" algn="l"/>
              </a:tabLst>
            </a:pPr>
            <a:r>
              <a:rPr lang="tr-TR" b="1" dirty="0" smtClean="0">
                <a:effectLst/>
                <a:latin typeface="Times New Roman" panose="02020603050405020304" pitchFamily="18" charset="0"/>
                <a:ea typeface="Times New Roman" panose="02020603050405020304" pitchFamily="18" charset="0"/>
                <a:cs typeface="Arial" panose="020B0604020202020204" pitchFamily="34" charset="0"/>
              </a:rPr>
              <a:t>Öğrencilerin Katılacağı Şiir ve Öykü Yarışmalarının Yapılması</a:t>
            </a: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0" name="Dikdörtgen 9"/>
          <p:cNvSpPr/>
          <p:nvPr/>
        </p:nvSpPr>
        <p:spPr>
          <a:xfrm>
            <a:off x="2542032" y="4192069"/>
            <a:ext cx="9226296" cy="1754326"/>
          </a:xfrm>
          <a:prstGeom prst="rect">
            <a:avLst/>
          </a:prstGeom>
        </p:spPr>
        <p:txBody>
          <a:bodyPr wrap="square">
            <a:spAutoFit/>
          </a:bodyPr>
          <a:lstStyle/>
          <a:p>
            <a:pPr algn="just">
              <a:lnSpc>
                <a:spcPct val="150000"/>
              </a:lnSpc>
              <a:spcAft>
                <a:spcPts val="0"/>
              </a:spcAft>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Daha sonra belirlenecek temalar üzerinden eylül ve ekim aylarında öğrencilerin katılacağı şiir, öykü ve deneme yazma yarışmaları düzenlenecektir. Yarışmalarda dereceye giren öğrenciler Çankırı Valiliği tarafından ödüllendirilecek olup yarışma sonunda öğrencilerin eserlerinden oluşan bir sanat ve edebiyat dergisi yayımlanacaktır.</a:t>
            </a:r>
            <a:endParaRPr lang="tr-TR" sz="16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42346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ikdörtgen 2"/>
          <p:cNvSpPr/>
          <p:nvPr/>
        </p:nvSpPr>
        <p:spPr>
          <a:xfrm>
            <a:off x="4522820" y="540717"/>
            <a:ext cx="5983636" cy="687881"/>
          </a:xfrm>
          <a:prstGeom prst="rect">
            <a:avLst/>
          </a:prstGeom>
        </p:spPr>
        <p:txBody>
          <a:bodyPr wrap="square">
            <a:spAutoFit/>
          </a:bodyPr>
          <a:lstStyle/>
          <a:p>
            <a:pPr lvl="0"/>
            <a:r>
              <a:rPr lang="tr-TR"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3. </a:t>
            </a:r>
            <a:r>
              <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KİTAP OKUMA PROJESİNİN ETKİNLİKLERİ</a:t>
            </a:r>
          </a:p>
          <a:p>
            <a:pPr lvl="0" algn="just">
              <a:lnSpc>
                <a:spcPct val="115000"/>
              </a:lnSpc>
              <a:spcAft>
                <a:spcPts val="0"/>
              </a:spcAft>
            </a:pPr>
            <a:endPar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2" name="Dikdörtgen 1"/>
          <p:cNvSpPr/>
          <p:nvPr/>
        </p:nvSpPr>
        <p:spPr>
          <a:xfrm>
            <a:off x="3538522" y="1228598"/>
            <a:ext cx="6096000" cy="463397"/>
          </a:xfrm>
          <a:prstGeom prst="rect">
            <a:avLst/>
          </a:prstGeom>
        </p:spPr>
        <p:txBody>
          <a:bodyPr>
            <a:spAutoFit/>
          </a:bodyPr>
          <a:lstStyle/>
          <a:p>
            <a:pPr lvl="0" algn="just">
              <a:lnSpc>
                <a:spcPct val="150000"/>
              </a:lnSpc>
              <a:spcAft>
                <a:spcPts val="0"/>
              </a:spcAft>
              <a:tabLst>
                <a:tab pos="180340" algn="l"/>
              </a:tabLst>
            </a:pPr>
            <a:r>
              <a:rPr lang="tr-TR" b="1" dirty="0" smtClean="0">
                <a:effectLst/>
                <a:latin typeface="Times New Roman" panose="02020603050405020304" pitchFamily="18" charset="0"/>
                <a:ea typeface="Times New Roman" panose="02020603050405020304" pitchFamily="18" charset="0"/>
                <a:cs typeface="Arial" panose="020B0604020202020204" pitchFamily="34" charset="0"/>
              </a:rPr>
              <a:t>"Misafirin Kim" Etkinliği</a:t>
            </a: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Dikdörtgen 3"/>
          <p:cNvSpPr/>
          <p:nvPr/>
        </p:nvSpPr>
        <p:spPr>
          <a:xfrm>
            <a:off x="2276856" y="2280196"/>
            <a:ext cx="9564624" cy="923330"/>
          </a:xfrm>
          <a:prstGeom prst="rect">
            <a:avLst/>
          </a:prstGeom>
        </p:spPr>
        <p:txBody>
          <a:bodyPr wrap="square">
            <a:spAutoFit/>
          </a:bodyPr>
          <a:lstStyle/>
          <a:p>
            <a:r>
              <a:rPr lang="tr-TR" dirty="0" smtClean="0">
                <a:effectLst/>
                <a:latin typeface="Times New Roman" panose="02020603050405020304" pitchFamily="18" charset="0"/>
                <a:ea typeface="Times New Roman" panose="02020603050405020304" pitchFamily="18" charset="0"/>
              </a:rPr>
              <a:t>Okullarda her gün düzenli olarak sürdürülecek olan yirmişer dakikalık kitap okuma </a:t>
            </a:r>
            <a:r>
              <a:rPr lang="tr-TR" smtClean="0">
                <a:effectLst/>
                <a:latin typeface="Times New Roman" panose="02020603050405020304" pitchFamily="18" charset="0"/>
                <a:ea typeface="Times New Roman" panose="02020603050405020304" pitchFamily="18" charset="0"/>
              </a:rPr>
              <a:t>saatlerine “Misafirin </a:t>
            </a:r>
            <a:r>
              <a:rPr lang="tr-TR" dirty="0" smtClean="0">
                <a:effectLst/>
                <a:latin typeface="Times New Roman" panose="02020603050405020304" pitchFamily="18" charset="0"/>
                <a:ea typeface="Times New Roman" panose="02020603050405020304" pitchFamily="18" charset="0"/>
              </a:rPr>
              <a:t>Kim” etkinliği kapsamında ilimiz idari amirlerinin katılımı sağlanarak öğrencilerin okuma motivasyonu güçlendirilecektir</a:t>
            </a:r>
            <a:endParaRPr lang="tr-TR" dirty="0"/>
          </a:p>
        </p:txBody>
      </p:sp>
    </p:spTree>
    <p:extLst>
      <p:ext uri="{BB962C8B-B14F-4D97-AF65-F5344CB8AC3E}">
        <p14:creationId xmlns:p14="http://schemas.microsoft.com/office/powerpoint/2010/main" val="1355703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ikdörtgen 2"/>
          <p:cNvSpPr/>
          <p:nvPr/>
        </p:nvSpPr>
        <p:spPr>
          <a:xfrm>
            <a:off x="4522820" y="540717"/>
            <a:ext cx="5983636" cy="687881"/>
          </a:xfrm>
          <a:prstGeom prst="rect">
            <a:avLst/>
          </a:prstGeom>
        </p:spPr>
        <p:txBody>
          <a:bodyPr wrap="square">
            <a:spAutoFit/>
          </a:bodyPr>
          <a:lstStyle/>
          <a:p>
            <a:pPr lvl="0"/>
            <a:r>
              <a:rPr lang="tr-TR"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3. </a:t>
            </a:r>
            <a:r>
              <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KİTAP OKUMA PROJESİNİN ETKİNLİKLERİ</a:t>
            </a:r>
          </a:p>
          <a:p>
            <a:pPr lvl="0" algn="just">
              <a:lnSpc>
                <a:spcPct val="115000"/>
              </a:lnSpc>
              <a:spcAft>
                <a:spcPts val="0"/>
              </a:spcAft>
            </a:pPr>
            <a:endPar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2" name="Dikdörtgen 1"/>
          <p:cNvSpPr/>
          <p:nvPr/>
        </p:nvSpPr>
        <p:spPr>
          <a:xfrm>
            <a:off x="3538522" y="1228598"/>
            <a:ext cx="6096000" cy="463397"/>
          </a:xfrm>
          <a:prstGeom prst="rect">
            <a:avLst/>
          </a:prstGeom>
        </p:spPr>
        <p:txBody>
          <a:bodyPr>
            <a:spAutoFit/>
          </a:bodyPr>
          <a:lstStyle/>
          <a:p>
            <a:pPr lvl="0" algn="just">
              <a:lnSpc>
                <a:spcPct val="150000"/>
              </a:lnSpc>
              <a:spcAft>
                <a:spcPts val="0"/>
              </a:spcAft>
              <a:tabLst>
                <a:tab pos="180340" algn="l"/>
              </a:tabLst>
            </a:pPr>
            <a:r>
              <a:rPr lang="tr-TR" b="1" dirty="0" smtClean="0">
                <a:effectLst/>
                <a:latin typeface="Times New Roman" panose="02020603050405020304" pitchFamily="18" charset="0"/>
                <a:ea typeface="Times New Roman" panose="02020603050405020304" pitchFamily="18" charset="0"/>
                <a:cs typeface="Arial" panose="020B0604020202020204" pitchFamily="34" charset="0"/>
              </a:rPr>
              <a:t>"Misafirin Kim" Etkinliği</a:t>
            </a: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Dikdörtgen 3"/>
          <p:cNvSpPr/>
          <p:nvPr/>
        </p:nvSpPr>
        <p:spPr>
          <a:xfrm>
            <a:off x="2276856" y="2280196"/>
            <a:ext cx="9564624" cy="923330"/>
          </a:xfrm>
          <a:prstGeom prst="rect">
            <a:avLst/>
          </a:prstGeom>
        </p:spPr>
        <p:txBody>
          <a:bodyPr wrap="square">
            <a:spAutoFit/>
          </a:bodyPr>
          <a:lstStyle/>
          <a:p>
            <a:r>
              <a:rPr lang="tr-TR" dirty="0" smtClean="0">
                <a:effectLst/>
                <a:latin typeface="Times New Roman" panose="02020603050405020304" pitchFamily="18" charset="0"/>
                <a:ea typeface="Times New Roman" panose="02020603050405020304" pitchFamily="18" charset="0"/>
              </a:rPr>
              <a:t>Okullarda her gün düzenli olarak sürdürülecek olan yirmişer dakikalık kitap okuma saatlerine “</a:t>
            </a:r>
            <a:r>
              <a:rPr lang="tr-TR" dirty="0" err="1" smtClean="0">
                <a:effectLst/>
                <a:latin typeface="Times New Roman" panose="02020603050405020304" pitchFamily="18" charset="0"/>
                <a:ea typeface="Times New Roman" panose="02020603050405020304" pitchFamily="18" charset="0"/>
              </a:rPr>
              <a:t>Misarifin</a:t>
            </a:r>
            <a:r>
              <a:rPr lang="tr-TR" dirty="0" smtClean="0">
                <a:effectLst/>
                <a:latin typeface="Times New Roman" panose="02020603050405020304" pitchFamily="18" charset="0"/>
                <a:ea typeface="Times New Roman" panose="02020603050405020304" pitchFamily="18" charset="0"/>
              </a:rPr>
              <a:t> Kim” etkinliği kapsamında ilimiz idari amirlerinin katılımı sağlanarak öğrencilerin okuma motivasyonu güçlendirilecektir</a:t>
            </a:r>
            <a:endParaRPr lang="tr-TR" dirty="0"/>
          </a:p>
        </p:txBody>
      </p:sp>
      <p:sp>
        <p:nvSpPr>
          <p:cNvPr id="5" name="Dikdörtgen 4"/>
          <p:cNvSpPr/>
          <p:nvPr/>
        </p:nvSpPr>
        <p:spPr>
          <a:xfrm>
            <a:off x="2276856" y="3117426"/>
            <a:ext cx="9482328" cy="2215991"/>
          </a:xfrm>
          <a:prstGeom prst="rect">
            <a:avLst/>
          </a:prstGeom>
        </p:spPr>
        <p:txBody>
          <a:bodyPr wrap="square">
            <a:spAutoFit/>
          </a:bodyPr>
          <a:lstStyle/>
          <a:p>
            <a:pPr lvl="0" algn="just">
              <a:lnSpc>
                <a:spcPct val="150000"/>
              </a:lnSpc>
              <a:spcAft>
                <a:spcPts val="0"/>
              </a:spcAft>
              <a:tabLst>
                <a:tab pos="180340" algn="l"/>
              </a:tabLst>
            </a:pPr>
            <a:r>
              <a:rPr lang="tr-TR" b="1" dirty="0" smtClean="0">
                <a:effectLst/>
                <a:latin typeface="Times New Roman" panose="02020603050405020304" pitchFamily="18" charset="0"/>
                <a:ea typeface="Times New Roman" panose="02020603050405020304" pitchFamily="18" charset="0"/>
                <a:cs typeface="Arial" panose="020B0604020202020204" pitchFamily="34" charset="0"/>
              </a:rPr>
              <a:t>                      İdari Amirlerin Katılımıyla Çankırı'nın Farklı Mekânlarında Gerçekleştirilecek Okuma Etkinlikleri</a:t>
            </a:r>
          </a:p>
          <a:p>
            <a:pPr lvl="0" algn="just">
              <a:lnSpc>
                <a:spcPct val="150000"/>
              </a:lnSpc>
              <a:spcAft>
                <a:spcPts val="0"/>
              </a:spcAft>
              <a:tabLst>
                <a:tab pos="180340" algn="l"/>
              </a:tabLst>
            </a:pPr>
            <a:endParaRPr lang="tr-TR" sz="1600" b="1" dirty="0">
              <a:latin typeface="Times New Roman" panose="02020603050405020304" pitchFamily="18" charset="0"/>
              <a:ea typeface="Times New Roman" panose="02020603050405020304" pitchFamily="18" charset="0"/>
              <a:cs typeface="Arial" panose="020B0604020202020204" pitchFamily="34" charset="0"/>
            </a:endParaRPr>
          </a:p>
          <a:p>
            <a:pPr lvl="0" algn="just">
              <a:lnSpc>
                <a:spcPct val="150000"/>
              </a:lnSpc>
              <a:spcAft>
                <a:spcPts val="0"/>
              </a:spcAft>
              <a:tabLst>
                <a:tab pos="180340" algn="l"/>
              </a:tabLst>
            </a:pP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a:p>
            <a:r>
              <a:rPr lang="tr-TR" dirty="0" smtClean="0">
                <a:effectLst/>
                <a:latin typeface="Times New Roman" panose="02020603050405020304" pitchFamily="18" charset="0"/>
                <a:ea typeface="Times New Roman" panose="02020603050405020304" pitchFamily="18" charset="0"/>
              </a:rPr>
              <a:t>Çankırı’nın kültürel ve tarihi mekânlarında öğrenci, öğretmen ve idari amirlerin katılımıyla, </a:t>
            </a:r>
            <a:r>
              <a:rPr lang="tr-TR" dirty="0" err="1" smtClean="0">
                <a:effectLst/>
                <a:latin typeface="Times New Roman" panose="02020603050405020304" pitchFamily="18" charset="0"/>
                <a:ea typeface="Times New Roman" panose="02020603050405020304" pitchFamily="18" charset="0"/>
              </a:rPr>
              <a:t>pandemi</a:t>
            </a:r>
            <a:r>
              <a:rPr lang="tr-TR" dirty="0" smtClean="0">
                <a:effectLst/>
                <a:latin typeface="Times New Roman" panose="02020603050405020304" pitchFamily="18" charset="0"/>
                <a:ea typeface="Times New Roman" panose="02020603050405020304" pitchFamily="18" charset="0"/>
              </a:rPr>
              <a:t> ve hava koşulları da göz önünde bulundurularak ayda bir kere okuma etkinlikleri düzenlenecektir</a:t>
            </a:r>
            <a:endParaRPr lang="tr-TR" dirty="0"/>
          </a:p>
        </p:txBody>
      </p:sp>
    </p:spTree>
    <p:extLst>
      <p:ext uri="{BB962C8B-B14F-4D97-AF65-F5344CB8AC3E}">
        <p14:creationId xmlns:p14="http://schemas.microsoft.com/office/powerpoint/2010/main" val="588570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ikdörtgen 2"/>
          <p:cNvSpPr/>
          <p:nvPr/>
        </p:nvSpPr>
        <p:spPr>
          <a:xfrm>
            <a:off x="4522820" y="540717"/>
            <a:ext cx="5983636" cy="687881"/>
          </a:xfrm>
          <a:prstGeom prst="rect">
            <a:avLst/>
          </a:prstGeom>
        </p:spPr>
        <p:txBody>
          <a:bodyPr wrap="square">
            <a:spAutoFit/>
          </a:bodyPr>
          <a:lstStyle/>
          <a:p>
            <a:pPr lvl="0"/>
            <a:r>
              <a:rPr lang="tr-TR"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3. </a:t>
            </a:r>
            <a:r>
              <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KİTAP OKUMA PROJESİNİN ETKİNLİKLERİ</a:t>
            </a:r>
          </a:p>
          <a:p>
            <a:pPr lvl="0" algn="just">
              <a:lnSpc>
                <a:spcPct val="115000"/>
              </a:lnSpc>
              <a:spcAft>
                <a:spcPts val="0"/>
              </a:spcAft>
            </a:pPr>
            <a:endPar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Dikdörtgen 5"/>
          <p:cNvSpPr/>
          <p:nvPr/>
        </p:nvSpPr>
        <p:spPr>
          <a:xfrm>
            <a:off x="2478024" y="1228598"/>
            <a:ext cx="9528048" cy="2492990"/>
          </a:xfrm>
          <a:prstGeom prst="rect">
            <a:avLst/>
          </a:prstGeom>
        </p:spPr>
        <p:txBody>
          <a:bodyPr wrap="square">
            <a:spAutoFit/>
          </a:bodyPr>
          <a:lstStyle/>
          <a:p>
            <a:pPr lvl="0" algn="just">
              <a:lnSpc>
                <a:spcPct val="150000"/>
              </a:lnSpc>
              <a:spcAft>
                <a:spcPts val="0"/>
              </a:spcAft>
              <a:tabLst>
                <a:tab pos="180340" algn="l"/>
              </a:tabLst>
            </a:pPr>
            <a:r>
              <a:rPr lang="tr-TR" b="1" dirty="0" smtClean="0">
                <a:effectLst/>
                <a:latin typeface="Times New Roman" panose="02020603050405020304" pitchFamily="18" charset="0"/>
                <a:ea typeface="Times New Roman" panose="02020603050405020304" pitchFamily="18" charset="0"/>
                <a:cs typeface="Arial" panose="020B0604020202020204" pitchFamily="34" charset="0"/>
              </a:rPr>
              <a:t>            Görme Engelli Bireyler İçin Milli Kütüphaneye Üyelik İşlemleri</a:t>
            </a:r>
          </a:p>
          <a:p>
            <a:pPr lvl="0" algn="just">
              <a:lnSpc>
                <a:spcPct val="150000"/>
              </a:lnSpc>
              <a:spcAft>
                <a:spcPts val="0"/>
              </a:spcAft>
              <a:tabLst>
                <a:tab pos="180340" algn="l"/>
              </a:tabLst>
            </a:pPr>
            <a:endParaRPr lang="tr-TR" sz="1600" b="1" dirty="0">
              <a:latin typeface="Times New Roman" panose="02020603050405020304" pitchFamily="18" charset="0"/>
              <a:ea typeface="Times New Roman" panose="02020603050405020304" pitchFamily="18" charset="0"/>
              <a:cs typeface="Arial" panose="020B0604020202020204" pitchFamily="34" charset="0"/>
            </a:endParaRPr>
          </a:p>
          <a:p>
            <a:pPr lvl="0" algn="just">
              <a:lnSpc>
                <a:spcPct val="150000"/>
              </a:lnSpc>
              <a:spcAft>
                <a:spcPts val="0"/>
              </a:spcAft>
              <a:tabLst>
                <a:tab pos="180340" algn="l"/>
              </a:tabLst>
            </a:pP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Şehit Yusuf Çelik Rehberlik ve Araştırma Merkezi öncülüğünde okullarımızda bulunan görme engelli öğrenciler ile görüşülerek Milli Kütüphaneye üye olmaları ve sesli kitaplardan faydalanmaları sağlanacaktır.</a:t>
            </a:r>
            <a:endParaRPr lang="tr-TR" sz="16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90675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ikdörtgen 2"/>
          <p:cNvSpPr/>
          <p:nvPr/>
        </p:nvSpPr>
        <p:spPr>
          <a:xfrm>
            <a:off x="4522820" y="540717"/>
            <a:ext cx="5983636" cy="687881"/>
          </a:xfrm>
          <a:prstGeom prst="rect">
            <a:avLst/>
          </a:prstGeom>
        </p:spPr>
        <p:txBody>
          <a:bodyPr wrap="square">
            <a:spAutoFit/>
          </a:bodyPr>
          <a:lstStyle/>
          <a:p>
            <a:pPr lvl="0"/>
            <a:r>
              <a:rPr lang="tr-TR"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3. </a:t>
            </a:r>
            <a:r>
              <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KİTAP OKUMA PROJESİNİN ETKİNLİKLERİ</a:t>
            </a:r>
          </a:p>
          <a:p>
            <a:pPr lvl="0" algn="just">
              <a:lnSpc>
                <a:spcPct val="115000"/>
              </a:lnSpc>
              <a:spcAft>
                <a:spcPts val="0"/>
              </a:spcAft>
            </a:pPr>
            <a:endPar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2" name="Dikdörtgen 1"/>
          <p:cNvSpPr/>
          <p:nvPr/>
        </p:nvSpPr>
        <p:spPr>
          <a:xfrm>
            <a:off x="2176272" y="1305342"/>
            <a:ext cx="9406128" cy="2169825"/>
          </a:xfrm>
          <a:prstGeom prst="rect">
            <a:avLst/>
          </a:prstGeom>
        </p:spPr>
        <p:txBody>
          <a:bodyPr wrap="square">
            <a:spAutoFit/>
          </a:bodyPr>
          <a:lstStyle/>
          <a:p>
            <a:pPr lvl="0" algn="just">
              <a:lnSpc>
                <a:spcPct val="150000"/>
              </a:lnSpc>
              <a:spcAft>
                <a:spcPts val="0"/>
              </a:spcAft>
              <a:tabLst>
                <a:tab pos="180340" algn="l"/>
              </a:tabLst>
            </a:pPr>
            <a:r>
              <a:rPr lang="tr-TR" b="1" dirty="0" smtClean="0">
                <a:effectLst/>
                <a:latin typeface="Times New Roman" panose="02020603050405020304" pitchFamily="18" charset="0"/>
                <a:ea typeface="Times New Roman" panose="02020603050405020304" pitchFamily="18" charset="0"/>
                <a:cs typeface="Arial" panose="020B0604020202020204" pitchFamily="34" charset="0"/>
              </a:rPr>
              <a:t>                  Çankırı İl Geneli 20.00 - 20.30 Arası Okuma Saati </a:t>
            </a: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Çankırı halkının kitap okuma farkındalığı kazanması için her akşam saat 20.00 ile 20.30 arasında il çapında kitap okuma etkinliği düzenlenecektir.  </a:t>
            </a:r>
          </a:p>
          <a:p>
            <a:pPr algn="just">
              <a:lnSpc>
                <a:spcPct val="150000"/>
              </a:lnSpc>
              <a:spcAft>
                <a:spcPts val="0"/>
              </a:spcAft>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İlimizde bulunan kurum, kuruluş ve Sivil Toplum Kuruluşları ile kamu spotları çekimleri yapılarak sosyal medya hesaplarında yayımlanacaktır.</a:t>
            </a:r>
            <a:endParaRPr lang="tr-TR" sz="16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0960" y="3921243"/>
            <a:ext cx="3510348" cy="2482660"/>
          </a:xfrm>
          <a:prstGeom prst="rect">
            <a:avLst/>
          </a:prstGeom>
          <a:ln>
            <a:noFill/>
          </a:ln>
          <a:effectLst>
            <a:outerShdw blurRad="292100" dist="139700" dir="2700000" algn="tl" rotWithShape="0">
              <a:srgbClr val="333333">
                <a:alpha val="65000"/>
              </a:srgbClr>
            </a:outerShdw>
          </a:effectLst>
        </p:spPr>
      </p:pic>
      <p:pic>
        <p:nvPicPr>
          <p:cNvPr id="5" name="Resim 4"/>
          <p:cNvPicPr>
            <a:picLocks noChangeAspect="1"/>
          </p:cNvPicPr>
          <p:nvPr/>
        </p:nvPicPr>
        <p:blipFill>
          <a:blip r:embed="rId4"/>
          <a:stretch>
            <a:fillRect/>
          </a:stretch>
        </p:blipFill>
        <p:spPr>
          <a:xfrm>
            <a:off x="4748338" y="5116011"/>
            <a:ext cx="2766300" cy="1287892"/>
          </a:xfrm>
          <a:prstGeom prst="rect">
            <a:avLst/>
          </a:prstGeom>
          <a:ln>
            <a:noFill/>
          </a:ln>
          <a:effectLst>
            <a:outerShdw blurRad="292100" dist="139700" dir="2700000" algn="tl" rotWithShape="0">
              <a:srgbClr val="333333">
                <a:alpha val="65000"/>
              </a:srgbClr>
            </a:outerShdw>
          </a:effectLst>
        </p:spPr>
      </p:pic>
      <p:sp>
        <p:nvSpPr>
          <p:cNvPr id="7" name="Dikdörtgen 6"/>
          <p:cNvSpPr/>
          <p:nvPr/>
        </p:nvSpPr>
        <p:spPr>
          <a:xfrm>
            <a:off x="2273334" y="3591043"/>
            <a:ext cx="5241304" cy="1246495"/>
          </a:xfrm>
          <a:prstGeom prst="rect">
            <a:avLst/>
          </a:prstGeom>
        </p:spPr>
        <p:txBody>
          <a:bodyPr wrap="square">
            <a:spAutoFit/>
          </a:bodyPr>
          <a:lstStyle/>
          <a:p>
            <a:pPr algn="just">
              <a:lnSpc>
                <a:spcPct val="150000"/>
              </a:lnSpc>
              <a:spcAft>
                <a:spcPts val="0"/>
              </a:spcAft>
            </a:pPr>
            <a:r>
              <a:rPr lang="tr-TR" sz="1600" dirty="0" smtClean="0">
                <a:solidFill>
                  <a:schemeClr val="accent2">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Müdürlüğümüze projeye katılan ve resim göndermek isteyen öğrencilerin resimlerinin telefon üzerinden  toplanması için gruplar kurulacaktır</a:t>
            </a: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a:t>
            </a:r>
            <a:endParaRPr lang="tr-TR" sz="16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30251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49000"/>
          </a:schemeClr>
        </a:solid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320" y="995908"/>
            <a:ext cx="7329968" cy="5181371"/>
          </a:xfrm>
          <a:prstGeom prst="rect">
            <a:avLst/>
          </a:prstGeom>
          <a:solidFill>
            <a:schemeClr val="tx1">
              <a:lumMod val="50000"/>
              <a:lumOff val="50000"/>
            </a:schemeClr>
          </a:solid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9343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ikdörtgen 2"/>
          <p:cNvSpPr/>
          <p:nvPr/>
        </p:nvSpPr>
        <p:spPr>
          <a:xfrm>
            <a:off x="4522820" y="540717"/>
            <a:ext cx="5983636" cy="687881"/>
          </a:xfrm>
          <a:prstGeom prst="rect">
            <a:avLst/>
          </a:prstGeom>
        </p:spPr>
        <p:txBody>
          <a:bodyPr wrap="square">
            <a:spAutoFit/>
          </a:bodyPr>
          <a:lstStyle/>
          <a:p>
            <a:pPr lvl="0"/>
            <a:r>
              <a:rPr lang="tr-TR"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3. </a:t>
            </a:r>
            <a:r>
              <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KİTAP OKUMA PROJESİNİN ETKİNLİKLERİ</a:t>
            </a:r>
          </a:p>
          <a:p>
            <a:pPr lvl="0" algn="just">
              <a:lnSpc>
                <a:spcPct val="115000"/>
              </a:lnSpc>
              <a:spcAft>
                <a:spcPts val="0"/>
              </a:spcAft>
            </a:pPr>
            <a:endPar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Dikdörtgen 5"/>
          <p:cNvSpPr/>
          <p:nvPr/>
        </p:nvSpPr>
        <p:spPr>
          <a:xfrm>
            <a:off x="2478024" y="1228598"/>
            <a:ext cx="9528048" cy="2031325"/>
          </a:xfrm>
          <a:prstGeom prst="rect">
            <a:avLst/>
          </a:prstGeom>
        </p:spPr>
        <p:txBody>
          <a:bodyPr wrap="square">
            <a:spAutoFit/>
          </a:bodyPr>
          <a:lstStyle/>
          <a:p>
            <a:pPr lvl="0"/>
            <a:r>
              <a:rPr lang="tr-TR" b="1" dirty="0" smtClean="0">
                <a:latin typeface="Times New Roman" panose="02020603050405020304" pitchFamily="18" charset="0"/>
                <a:cs typeface="Times New Roman" panose="02020603050405020304" pitchFamily="18" charset="0"/>
              </a:rPr>
              <a:t>            Siteye </a:t>
            </a:r>
            <a:r>
              <a:rPr lang="tr-TR" b="1" dirty="0">
                <a:latin typeface="Times New Roman" panose="02020603050405020304" pitchFamily="18" charset="0"/>
                <a:cs typeface="Times New Roman" panose="02020603050405020304" pitchFamily="18" charset="0"/>
              </a:rPr>
              <a:t>Yüklenecek Şiir Kayıtlarının </a:t>
            </a:r>
            <a:r>
              <a:rPr lang="tr-TR" b="1" dirty="0" smtClean="0">
                <a:latin typeface="Times New Roman" panose="02020603050405020304" pitchFamily="18" charset="0"/>
                <a:cs typeface="Times New Roman" panose="02020603050405020304" pitchFamily="18" charset="0"/>
              </a:rPr>
              <a:t>Oluşturulması</a:t>
            </a:r>
          </a:p>
          <a:p>
            <a:pPr lvl="0"/>
            <a:endParaRPr lang="tr-TR" b="1" dirty="0">
              <a:latin typeface="Times New Roman" panose="02020603050405020304" pitchFamily="18" charset="0"/>
              <a:cs typeface="Times New Roman" panose="02020603050405020304" pitchFamily="18" charset="0"/>
            </a:endParaRPr>
          </a:p>
          <a:p>
            <a:pPr lvl="0"/>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Usta şairlerin şiirlerinin seslendirilerek projeye ait sitede paylaşılması sağlanacaktır. Şiirlerin seslendirilmesinde Selahattin İnal Güzel Sanatlar Lisesinin stüdyo imkânları kullanılacak ve gönüllü kişilerin seslendirme yapması sağlanacaktır. </a:t>
            </a:r>
            <a:r>
              <a:rPr lang="tr-TR" dirty="0">
                <a:latin typeface="Times New Roman" panose="02020603050405020304" pitchFamily="18" charset="0"/>
                <a:cs typeface="Arial" panose="020B0604020202020204" pitchFamily="34" charset="0"/>
              </a:rPr>
              <a:t> </a:t>
            </a:r>
            <a:r>
              <a:rPr lang="tr-TR" sz="1600" dirty="0" smtClean="0">
                <a:solidFill>
                  <a:srgbClr val="FF0000"/>
                </a:solidFill>
                <a:latin typeface="Times New Roman" panose="02020603050405020304" pitchFamily="18" charset="0"/>
                <a:cs typeface="Arial" panose="020B0604020202020204" pitchFamily="34" charset="0"/>
              </a:rPr>
              <a:t>( Şiir seslendirmelerinde öğretmenlerimiz, öğrencilerimiz ve sizler  görev alabilirsiniz.)</a:t>
            </a:r>
            <a:endParaRPr lang="tr-TR" sz="1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2" name="Dikdörtgen 1"/>
          <p:cNvSpPr/>
          <p:nvPr/>
        </p:nvSpPr>
        <p:spPr>
          <a:xfrm>
            <a:off x="2551176" y="3078367"/>
            <a:ext cx="9354312" cy="2169825"/>
          </a:xfrm>
          <a:prstGeom prst="rect">
            <a:avLst/>
          </a:prstGeom>
        </p:spPr>
        <p:txBody>
          <a:bodyPr wrap="square">
            <a:spAutoFit/>
          </a:bodyPr>
          <a:lstStyle/>
          <a:p>
            <a:pPr algn="just">
              <a:lnSpc>
                <a:spcPct val="150000"/>
              </a:lnSpc>
              <a:spcAft>
                <a:spcPts val="0"/>
              </a:spcAft>
              <a:tabLst>
                <a:tab pos="180340" algn="l"/>
              </a:tabLst>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 </a:t>
            </a:r>
            <a:endParaRPr lang="tr-TR" sz="1600" dirty="0">
              <a:latin typeface="Calibri" panose="020F0502020204030204" pitchFamily="34" charset="0"/>
              <a:ea typeface="Times New Roman" panose="02020603050405020304" pitchFamily="18" charset="0"/>
              <a:cs typeface="Arial" panose="020B0604020202020204" pitchFamily="34" charset="0"/>
            </a:endParaRPr>
          </a:p>
          <a:p>
            <a:pPr algn="just">
              <a:lnSpc>
                <a:spcPct val="150000"/>
              </a:lnSpc>
              <a:spcAft>
                <a:spcPts val="0"/>
              </a:spcAft>
              <a:tabLst>
                <a:tab pos="180340" algn="l"/>
              </a:tabLst>
            </a:pPr>
            <a:r>
              <a:rPr lang="tr-TR" sz="1600" b="1" dirty="0" smtClean="0">
                <a:effectLst/>
                <a:latin typeface="Calibri" panose="020F0502020204030204" pitchFamily="34" charset="0"/>
                <a:ea typeface="Times New Roman" panose="02020603050405020304" pitchFamily="18" charset="0"/>
                <a:cs typeface="Arial" panose="020B0604020202020204" pitchFamily="34" charset="0"/>
              </a:rPr>
              <a:t>                </a:t>
            </a:r>
            <a:r>
              <a:rPr lang="tr-TR" b="1" dirty="0" smtClean="0">
                <a:effectLst/>
                <a:latin typeface="Times New Roman" panose="02020603050405020304" pitchFamily="18" charset="0"/>
                <a:ea typeface="Times New Roman" panose="02020603050405020304" pitchFamily="18" charset="0"/>
                <a:cs typeface="Arial" panose="020B0604020202020204" pitchFamily="34" charset="0"/>
              </a:rPr>
              <a:t>Öğretmen - Öğrenci Aylık Kitap Değerlendirme Buluşmaları</a:t>
            </a: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dirty="0">
                <a:latin typeface="Times New Roman" panose="02020603050405020304" pitchFamily="18" charset="0"/>
                <a:cs typeface="Times New Roman" panose="02020603050405020304" pitchFamily="18" charset="0"/>
              </a:rPr>
              <a:t>Okullarda sınıf öğretmenleri/sınıf rehber öğretmenleri sınıfındaki öğrencilerle her ayın sonunda o ay okunan kitapların değerlendirmesini yapmak üzere bir araya gelecektir. </a:t>
            </a:r>
            <a:r>
              <a:rPr lang="tr-TR" dirty="0" err="1">
                <a:latin typeface="Times New Roman" panose="02020603050405020304" pitchFamily="18" charset="0"/>
                <a:cs typeface="Times New Roman" panose="02020603050405020304" pitchFamily="18" charset="0"/>
              </a:rPr>
              <a:t>Pandemi</a:t>
            </a:r>
            <a:r>
              <a:rPr lang="tr-TR" dirty="0">
                <a:latin typeface="Times New Roman" panose="02020603050405020304" pitchFamily="18" charset="0"/>
                <a:cs typeface="Times New Roman" panose="02020603050405020304" pitchFamily="18" charset="0"/>
              </a:rPr>
              <a:t> koşulları dikkate alınarak bu buluşmalar elektronik ortamda gerçekleştirilebilir.</a:t>
            </a:r>
          </a:p>
        </p:txBody>
      </p:sp>
    </p:spTree>
    <p:extLst>
      <p:ext uri="{BB962C8B-B14F-4D97-AF65-F5344CB8AC3E}">
        <p14:creationId xmlns:p14="http://schemas.microsoft.com/office/powerpoint/2010/main" val="1775959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ikdörtgen 2"/>
          <p:cNvSpPr/>
          <p:nvPr/>
        </p:nvSpPr>
        <p:spPr>
          <a:xfrm>
            <a:off x="4522820" y="540717"/>
            <a:ext cx="5983636" cy="687881"/>
          </a:xfrm>
          <a:prstGeom prst="rect">
            <a:avLst/>
          </a:prstGeom>
        </p:spPr>
        <p:txBody>
          <a:bodyPr wrap="square">
            <a:spAutoFit/>
          </a:bodyPr>
          <a:lstStyle/>
          <a:p>
            <a:pPr lvl="0"/>
            <a:r>
              <a:rPr lang="tr-TR"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3. </a:t>
            </a:r>
            <a:r>
              <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KİTAP OKUMA PROJESİNİN ETKİNLİKLERİ</a:t>
            </a:r>
          </a:p>
          <a:p>
            <a:pPr lvl="0" algn="just">
              <a:lnSpc>
                <a:spcPct val="115000"/>
              </a:lnSpc>
              <a:spcAft>
                <a:spcPts val="0"/>
              </a:spcAft>
            </a:pPr>
            <a:endPar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Dikdörtgen 5"/>
          <p:cNvSpPr/>
          <p:nvPr/>
        </p:nvSpPr>
        <p:spPr>
          <a:xfrm>
            <a:off x="2478024" y="1228598"/>
            <a:ext cx="9528048" cy="1692771"/>
          </a:xfrm>
          <a:prstGeom prst="rect">
            <a:avLst/>
          </a:prstGeom>
        </p:spPr>
        <p:txBody>
          <a:bodyPr wrap="square">
            <a:spAutoFit/>
          </a:bodyPr>
          <a:lstStyle/>
          <a:p>
            <a:pPr algn="just">
              <a:lnSpc>
                <a:spcPct val="150000"/>
              </a:lnSpc>
              <a:tabLst>
                <a:tab pos="180340" algn="l"/>
              </a:tabLst>
            </a:pPr>
            <a:r>
              <a:rPr lang="tr-TR" b="1" dirty="0" smtClean="0">
                <a:latin typeface="Times New Roman" panose="02020603050405020304" pitchFamily="18" charset="0"/>
                <a:ea typeface="Times New Roman" panose="02020603050405020304" pitchFamily="18" charset="0"/>
                <a:cs typeface="Arial" panose="020B0604020202020204" pitchFamily="34" charset="0"/>
              </a:rPr>
              <a:t>                 İlçe </a:t>
            </a:r>
            <a:r>
              <a:rPr lang="tr-TR" b="1" dirty="0">
                <a:latin typeface="Times New Roman" panose="02020603050405020304" pitchFamily="18" charset="0"/>
                <a:ea typeface="Times New Roman" panose="02020603050405020304" pitchFamily="18" charset="0"/>
                <a:cs typeface="Arial" panose="020B0604020202020204" pitchFamily="34" charset="0"/>
              </a:rPr>
              <a:t>Millî Eğitim Müdürlüklerinin Görev ve </a:t>
            </a:r>
            <a:r>
              <a:rPr lang="tr-TR" b="1" dirty="0" smtClean="0">
                <a:latin typeface="Times New Roman" panose="02020603050405020304" pitchFamily="18" charset="0"/>
                <a:ea typeface="Times New Roman" panose="02020603050405020304" pitchFamily="18" charset="0"/>
                <a:cs typeface="Arial" panose="020B0604020202020204" pitchFamily="34" charset="0"/>
              </a:rPr>
              <a:t>Yükümlülükleri</a:t>
            </a:r>
          </a:p>
          <a:p>
            <a:pPr algn="just">
              <a:lnSpc>
                <a:spcPct val="150000"/>
              </a:lnSpc>
              <a:tabLst>
                <a:tab pos="180340" algn="l"/>
              </a:tabLst>
            </a:pPr>
            <a:endParaRPr lang="tr-TR" b="1" dirty="0">
              <a:latin typeface="Times New Roman" panose="02020603050405020304" pitchFamily="18" charset="0"/>
              <a:ea typeface="Times New Roman" panose="02020603050405020304" pitchFamily="18" charset="0"/>
              <a:cs typeface="Arial" panose="020B0604020202020204" pitchFamily="34" charset="0"/>
            </a:endParaRPr>
          </a:p>
          <a:p>
            <a:pPr lvl="0"/>
            <a:r>
              <a:rPr lang="tr-TR" sz="1400" dirty="0"/>
              <a:t> </a:t>
            </a:r>
            <a:r>
              <a:rPr lang="tr-TR" dirty="0">
                <a:latin typeface="Times New Roman" panose="02020603050405020304" pitchFamily="18" charset="0"/>
                <a:cs typeface="Times New Roman" panose="02020603050405020304" pitchFamily="18" charset="0"/>
              </a:rPr>
              <a:t>Proje koordinasyonu sağlamak, etkinlikleri duyurmak ve yürütmek.</a:t>
            </a:r>
          </a:p>
          <a:p>
            <a:pPr lvl="0"/>
            <a:r>
              <a:rPr lang="tr-TR" dirty="0">
                <a:latin typeface="Times New Roman" panose="02020603050405020304" pitchFamily="18" charset="0"/>
                <a:cs typeface="Times New Roman" panose="02020603050405020304" pitchFamily="18" charset="0"/>
              </a:rPr>
              <a:t> Okullardaki uygulamaları teşvik etmek, uygulama sonuçlarını takip etmek.</a:t>
            </a:r>
          </a:p>
          <a:p>
            <a:pPr lvl="0"/>
            <a:endParaRPr lang="tr-TR" sz="1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59099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ikdörtgen 2"/>
          <p:cNvSpPr/>
          <p:nvPr/>
        </p:nvSpPr>
        <p:spPr>
          <a:xfrm>
            <a:off x="4522820" y="540717"/>
            <a:ext cx="5983636" cy="687881"/>
          </a:xfrm>
          <a:prstGeom prst="rect">
            <a:avLst/>
          </a:prstGeom>
        </p:spPr>
        <p:txBody>
          <a:bodyPr wrap="square">
            <a:spAutoFit/>
          </a:bodyPr>
          <a:lstStyle/>
          <a:p>
            <a:pPr lvl="0"/>
            <a:r>
              <a:rPr lang="tr-TR"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3. </a:t>
            </a:r>
            <a:r>
              <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KİTAP OKUMA PROJESİNİN ETKİNLİKLERİ</a:t>
            </a:r>
          </a:p>
          <a:p>
            <a:pPr lvl="0" algn="just">
              <a:lnSpc>
                <a:spcPct val="115000"/>
              </a:lnSpc>
              <a:spcAft>
                <a:spcPts val="0"/>
              </a:spcAft>
            </a:pPr>
            <a:endPar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Dikdörtgen 5"/>
          <p:cNvSpPr/>
          <p:nvPr/>
        </p:nvSpPr>
        <p:spPr>
          <a:xfrm>
            <a:off x="2478024" y="1228598"/>
            <a:ext cx="9528048" cy="4770537"/>
          </a:xfrm>
          <a:prstGeom prst="rect">
            <a:avLst/>
          </a:prstGeom>
        </p:spPr>
        <p:txBody>
          <a:bodyPr wrap="square">
            <a:spAutoFit/>
          </a:bodyPr>
          <a:lstStyle/>
          <a:p>
            <a:r>
              <a:rPr lang="tr-TR" b="1" dirty="0" smtClean="0">
                <a:latin typeface="Times New Roman" panose="02020603050405020304" pitchFamily="18" charset="0"/>
                <a:ea typeface="Times New Roman" panose="02020603050405020304" pitchFamily="18" charset="0"/>
                <a:cs typeface="Arial" panose="020B0604020202020204" pitchFamily="34" charset="0"/>
              </a:rPr>
              <a:t>                 </a:t>
            </a:r>
            <a:r>
              <a:rPr lang="tr-TR" sz="1600" b="1" dirty="0">
                <a:latin typeface="Times New Roman" panose="02020603050405020304" pitchFamily="18" charset="0"/>
                <a:cs typeface="Times New Roman" panose="02020603050405020304" pitchFamily="18" charset="0"/>
              </a:rPr>
              <a:t>Okul Müdürlüklerinin Görev ve Yükümlülükleri </a:t>
            </a:r>
            <a:endParaRPr lang="tr-TR" sz="1600" b="1" dirty="0" smtClean="0">
              <a:latin typeface="Times New Roman" panose="02020603050405020304" pitchFamily="18" charset="0"/>
              <a:cs typeface="Times New Roman" panose="02020603050405020304" pitchFamily="18" charset="0"/>
            </a:endParaRPr>
          </a:p>
          <a:p>
            <a:endParaRPr lang="tr-TR" sz="16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Okul </a:t>
            </a:r>
            <a:r>
              <a:rPr lang="tr-TR" sz="1600" dirty="0">
                <a:latin typeface="Times New Roman" panose="02020603050405020304" pitchFamily="18" charset="0"/>
                <a:cs typeface="Times New Roman" panose="02020603050405020304" pitchFamily="18" charset="0"/>
              </a:rPr>
              <a:t>proje yürütme ekibini oluşturmak.</a:t>
            </a:r>
          </a:p>
          <a:p>
            <a:pPr marL="285750" lvl="0" indent="-285750">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 Proje koordinatör öğretmeni belirlemek ve il/ilçe millî eğitim müdürlüklerine </a:t>
            </a:r>
            <a:r>
              <a:rPr lang="tr-TR" sz="1600" dirty="0" smtClean="0">
                <a:latin typeface="Times New Roman" panose="02020603050405020304" pitchFamily="18" charset="0"/>
                <a:cs typeface="Times New Roman" panose="02020603050405020304" pitchFamily="18" charset="0"/>
              </a:rPr>
              <a:t>bildirmek.</a:t>
            </a:r>
          </a:p>
          <a:p>
            <a:pPr marL="285750" lvl="0" indent="-285750">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Okuma </a:t>
            </a:r>
            <a:r>
              <a:rPr lang="tr-TR" sz="1600" dirty="0">
                <a:latin typeface="Times New Roman" panose="02020603050405020304" pitchFamily="18" charset="0"/>
                <a:cs typeface="Times New Roman" panose="02020603050405020304" pitchFamily="18" charset="0"/>
              </a:rPr>
              <a:t>saati planını ders programına göre </a:t>
            </a:r>
            <a:r>
              <a:rPr lang="tr-TR" sz="1600" dirty="0" smtClean="0">
                <a:latin typeface="Times New Roman" panose="02020603050405020304" pitchFamily="18" charset="0"/>
                <a:cs typeface="Times New Roman" panose="02020603050405020304" pitchFamily="18" charset="0"/>
              </a:rPr>
              <a:t>hazırlamak.</a:t>
            </a:r>
          </a:p>
          <a:p>
            <a:pPr marL="285750" lvl="0" indent="-285750">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Okul </a:t>
            </a:r>
            <a:r>
              <a:rPr lang="tr-TR" sz="1600" dirty="0">
                <a:latin typeface="Times New Roman" panose="02020603050405020304" pitchFamily="18" charset="0"/>
                <a:cs typeface="Times New Roman" panose="02020603050405020304" pitchFamily="18" charset="0"/>
              </a:rPr>
              <a:t>kütüphanelerinde bulunan kitap listelerini okulun web sitesinde ayrı bir linkte </a:t>
            </a:r>
            <a:r>
              <a:rPr lang="tr-TR" sz="1600" dirty="0" smtClean="0">
                <a:latin typeface="Times New Roman" panose="02020603050405020304" pitchFamily="18" charset="0"/>
                <a:cs typeface="Times New Roman" panose="02020603050405020304" pitchFamily="18" charset="0"/>
              </a:rPr>
              <a:t>yayımlamak.</a:t>
            </a:r>
          </a:p>
          <a:p>
            <a:pPr marL="285750" lvl="0" indent="-285750">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Proje </a:t>
            </a:r>
            <a:r>
              <a:rPr lang="tr-TR" sz="1600" dirty="0">
                <a:latin typeface="Times New Roman" panose="02020603050405020304" pitchFamily="18" charset="0"/>
                <a:cs typeface="Times New Roman" panose="02020603050405020304" pitchFamily="18" charset="0"/>
              </a:rPr>
              <a:t>kapsamında öğrencilere ait resim ve videoların sosyal medyada paylaşılması için velilerden gerekli izinleri almak ve kurumda saklamak. </a:t>
            </a:r>
          </a:p>
          <a:p>
            <a:pPr marL="285750" lvl="0" indent="-285750">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Proje </a:t>
            </a:r>
            <a:r>
              <a:rPr lang="tr-TR" sz="1600" dirty="0">
                <a:latin typeface="Times New Roman" panose="02020603050405020304" pitchFamily="18" charset="0"/>
                <a:cs typeface="Times New Roman" panose="02020603050405020304" pitchFamily="18" charset="0"/>
              </a:rPr>
              <a:t>etkinliklerini kurum personeline tanıtmak ve yapılacak etkinlikleri </a:t>
            </a:r>
            <a:r>
              <a:rPr lang="tr-TR" sz="1600" dirty="0" smtClean="0">
                <a:latin typeface="Times New Roman" panose="02020603050405020304" pitchFamily="18" charset="0"/>
                <a:cs typeface="Times New Roman" panose="02020603050405020304" pitchFamily="18" charset="0"/>
              </a:rPr>
              <a:t>belirlemek.</a:t>
            </a:r>
          </a:p>
          <a:p>
            <a:pPr marL="285750" lvl="0" indent="-285750">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Okul </a:t>
            </a:r>
            <a:r>
              <a:rPr lang="tr-TR" sz="1600" dirty="0">
                <a:latin typeface="Times New Roman" panose="02020603050405020304" pitchFamily="18" charset="0"/>
                <a:cs typeface="Times New Roman" panose="02020603050405020304" pitchFamily="18" charset="0"/>
              </a:rPr>
              <a:t>ve sınıf kütüphaneleri zenginleştirme çalışmalarında </a:t>
            </a:r>
            <a:r>
              <a:rPr lang="tr-TR" sz="1600" dirty="0" smtClean="0">
                <a:latin typeface="Times New Roman" panose="02020603050405020304" pitchFamily="18" charset="0"/>
                <a:cs typeface="Times New Roman" panose="02020603050405020304" pitchFamily="18" charset="0"/>
              </a:rPr>
              <a:t>bulunmak.</a:t>
            </a:r>
          </a:p>
          <a:p>
            <a:pPr marL="285750" lvl="0" indent="-285750">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Okulda</a:t>
            </a:r>
            <a:r>
              <a:rPr lang="tr-TR" sz="1600" dirty="0">
                <a:latin typeface="Times New Roman" panose="02020603050405020304" pitchFamily="18" charset="0"/>
                <a:cs typeface="Times New Roman" panose="02020603050405020304" pitchFamily="18" charset="0"/>
              </a:rPr>
              <a:t>, sınıfta, kütüphanede veya halka açık yerlerde kitap okuma etkinlikleri </a:t>
            </a:r>
            <a:r>
              <a:rPr lang="tr-TR" sz="1600" dirty="0" smtClean="0">
                <a:latin typeface="Times New Roman" panose="02020603050405020304" pitchFamily="18" charset="0"/>
                <a:cs typeface="Times New Roman" panose="02020603050405020304" pitchFamily="18" charset="0"/>
              </a:rPr>
              <a:t>düzenlemek.</a:t>
            </a:r>
          </a:p>
          <a:p>
            <a:pPr marL="285750" lvl="0" indent="-285750">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Öğrencilerin </a:t>
            </a:r>
            <a:r>
              <a:rPr lang="tr-TR" sz="1600" dirty="0">
                <a:latin typeface="Times New Roman" panose="02020603050405020304" pitchFamily="18" charset="0"/>
                <a:cs typeface="Times New Roman" panose="02020603050405020304" pitchFamily="18" charset="0"/>
              </a:rPr>
              <a:t>il halk kütüphanesine üye olmalarını ve kütüphaneyi ziyaret etmelerini </a:t>
            </a:r>
            <a:r>
              <a:rPr lang="tr-TR" sz="1600" dirty="0" smtClean="0">
                <a:latin typeface="Times New Roman" panose="02020603050405020304" pitchFamily="18" charset="0"/>
                <a:cs typeface="Times New Roman" panose="02020603050405020304" pitchFamily="18" charset="0"/>
              </a:rPr>
              <a:t>sağlamak.</a:t>
            </a:r>
          </a:p>
          <a:p>
            <a:pPr marL="285750" lvl="0" indent="-285750">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Kitap </a:t>
            </a:r>
            <a:r>
              <a:rPr lang="tr-TR" sz="1600" dirty="0">
                <a:latin typeface="Times New Roman" panose="02020603050405020304" pitchFamily="18" charset="0"/>
                <a:cs typeface="Times New Roman" panose="02020603050405020304" pitchFamily="18" charset="0"/>
              </a:rPr>
              <a:t>okuma farkındalığını geliştirmek için veli toplantılarında velileri projeyle ilgili aydınlatmak ve böylece veli-öğrenci-öğretmen işbirliğini </a:t>
            </a:r>
            <a:r>
              <a:rPr lang="tr-TR" sz="1600" dirty="0" smtClean="0">
                <a:latin typeface="Times New Roman" panose="02020603050405020304" pitchFamily="18" charset="0"/>
                <a:cs typeface="Times New Roman" panose="02020603050405020304" pitchFamily="18" charset="0"/>
              </a:rPr>
              <a:t>sağlamak.</a:t>
            </a:r>
          </a:p>
          <a:p>
            <a:pPr marL="285750" lvl="0" indent="-285750">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Projenin </a:t>
            </a:r>
            <a:r>
              <a:rPr lang="tr-TR" sz="1600" dirty="0">
                <a:latin typeface="Times New Roman" panose="02020603050405020304" pitchFamily="18" charset="0"/>
                <a:cs typeface="Times New Roman" panose="02020603050405020304" pitchFamily="18" charset="0"/>
              </a:rPr>
              <a:t>yürütülmesi için gerekli iş ve işlemleri takip </a:t>
            </a:r>
            <a:r>
              <a:rPr lang="tr-TR" sz="1600" dirty="0" smtClean="0">
                <a:latin typeface="Times New Roman" panose="02020603050405020304" pitchFamily="18" charset="0"/>
                <a:cs typeface="Times New Roman" panose="02020603050405020304" pitchFamily="18" charset="0"/>
              </a:rPr>
              <a:t>etmek.</a:t>
            </a:r>
          </a:p>
          <a:p>
            <a:pPr marL="285750" lvl="0" indent="-285750">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Öğrencilerin </a:t>
            </a:r>
            <a:r>
              <a:rPr lang="tr-TR" sz="1600" dirty="0">
                <a:latin typeface="Times New Roman" panose="02020603050405020304" pitchFamily="18" charset="0"/>
                <a:cs typeface="Times New Roman" panose="02020603050405020304" pitchFamily="18" charset="0"/>
              </a:rPr>
              <a:t>okudukları kitaplar ile ilgili istatistik çalışmalarını tutmak, </a:t>
            </a:r>
            <a:r>
              <a:rPr lang="tr-TR" sz="1600" dirty="0" err="1">
                <a:latin typeface="Times New Roman" panose="02020603050405020304" pitchFamily="18" charset="0"/>
                <a:cs typeface="Times New Roman" panose="02020603050405020304" pitchFamily="18" charset="0"/>
              </a:rPr>
              <a:t>raporlaştırmak</a:t>
            </a:r>
            <a:r>
              <a:rPr lang="tr-TR" sz="1600" dirty="0">
                <a:latin typeface="Times New Roman" panose="02020603050405020304" pitchFamily="18" charset="0"/>
                <a:cs typeface="Times New Roman" panose="02020603050405020304" pitchFamily="18" charset="0"/>
              </a:rPr>
              <a:t> ve ilçe yürütme kuruluna </a:t>
            </a:r>
            <a:r>
              <a:rPr lang="tr-TR" sz="1600" dirty="0" smtClean="0">
                <a:latin typeface="Times New Roman" panose="02020603050405020304" pitchFamily="18" charset="0"/>
                <a:cs typeface="Times New Roman" panose="02020603050405020304" pitchFamily="18" charset="0"/>
              </a:rPr>
              <a:t>sunmak.</a:t>
            </a:r>
          </a:p>
          <a:p>
            <a:pPr marL="285750" lvl="0" indent="-285750">
              <a:buFont typeface="Arial" panose="020B0604020202020204" pitchFamily="34" charset="0"/>
              <a:buChar char="•"/>
            </a:pPr>
            <a:r>
              <a:rPr lang="tr-TR" sz="1600" dirty="0" smtClean="0">
                <a:latin typeface="Times New Roman" panose="02020603050405020304" pitchFamily="18" charset="0"/>
                <a:cs typeface="Times New Roman" panose="02020603050405020304" pitchFamily="18" charset="0"/>
              </a:rPr>
              <a:t>Öğrencilere </a:t>
            </a:r>
            <a:r>
              <a:rPr lang="tr-TR" sz="1600" dirty="0">
                <a:latin typeface="Times New Roman" panose="02020603050405020304" pitchFamily="18" charset="0"/>
                <a:cs typeface="Times New Roman" panose="02020603050405020304" pitchFamily="18" charset="0"/>
              </a:rPr>
              <a:t>ve velilere gerekli duyuruları </a:t>
            </a:r>
            <a:r>
              <a:rPr lang="tr-TR" sz="1600" dirty="0" smtClean="0">
                <a:latin typeface="Times New Roman" panose="02020603050405020304" pitchFamily="18" charset="0"/>
                <a:cs typeface="Times New Roman" panose="02020603050405020304" pitchFamily="18" charset="0"/>
              </a:rPr>
              <a:t>yapmak.</a:t>
            </a:r>
          </a:p>
          <a:p>
            <a:pPr lvl="0"/>
            <a:endParaRPr lang="tr-TR"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8820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3537884" y="416257"/>
            <a:ext cx="7426860" cy="358816"/>
          </a:xfrm>
          <a:prstGeom prst="rect">
            <a:avLst/>
          </a:prstGeom>
        </p:spPr>
        <p:txBody>
          <a:bodyPr wrap="square">
            <a:spAutoFit/>
          </a:bodyPr>
          <a:lstStyle/>
          <a:p>
            <a:pPr algn="ctr">
              <a:lnSpc>
                <a:spcPct val="115000"/>
              </a:lnSpc>
              <a:spcAft>
                <a:spcPts val="1000"/>
              </a:spcAft>
            </a:pPr>
            <a:r>
              <a:rPr lang="tr-TR" sz="16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 SÖZ</a:t>
            </a:r>
          </a:p>
        </p:txBody>
      </p:sp>
      <p:sp>
        <p:nvSpPr>
          <p:cNvPr id="10" name="Dikdörtgen 9"/>
          <p:cNvSpPr/>
          <p:nvPr/>
        </p:nvSpPr>
        <p:spPr>
          <a:xfrm>
            <a:off x="3048000" y="1752836"/>
            <a:ext cx="8738616" cy="2746457"/>
          </a:xfrm>
          <a:prstGeom prst="rect">
            <a:avLst/>
          </a:prstGeom>
        </p:spPr>
        <p:txBody>
          <a:bodyPr wrap="square">
            <a:spAutoFit/>
          </a:bodyPr>
          <a:lstStyle/>
          <a:p>
            <a:pPr indent="449580" algn="just">
              <a:lnSpc>
                <a:spcPct val="107000"/>
              </a:lnSpc>
              <a:spcAft>
                <a:spcPts val="800"/>
              </a:spcAft>
            </a:pP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Hayatın her safhasında kitap okuyan, okuma kültürüne sahip, düşünen, üreten, eleştiren, öğrenmekten ve bilgiden kaynaklanan “huzur’’ ortamına ulaşmış, duyarlı </a:t>
            </a:r>
            <a:r>
              <a:rPr lang="tr-TR" smtClean="0">
                <a:effectLst/>
                <a:latin typeface="Times New Roman" panose="02020603050405020304" pitchFamily="18" charset="0"/>
                <a:ea typeface="Calibri" panose="020F0502020204030204" pitchFamily="34" charset="0"/>
                <a:cs typeface="Times New Roman" panose="02020603050405020304" pitchFamily="18" charset="0"/>
              </a:rPr>
              <a:t>bireylerden </a:t>
            </a:r>
            <a:r>
              <a:rPr lang="tr-TR" smtClean="0">
                <a:effectLst/>
                <a:latin typeface="Times New Roman" panose="02020603050405020304" pitchFamily="18" charset="0"/>
                <a:ea typeface="Calibri" panose="020F0502020204030204" pitchFamily="34" charset="0"/>
                <a:cs typeface="Times New Roman" panose="02020603050405020304" pitchFamily="18" charset="0"/>
              </a:rPr>
              <a:t>meydana gelen bir </a:t>
            </a: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toplum oluşmasına katkı sunmak , ilkokul, ortaokul ve ortaöğretim okullarda okuyan öğrencilerimize kitap okuma alışkanlığı kazandırarak, okudukları kitap sayısını ve kütüphanelerden yararlanma oranlarını aylık/dönemlik/yıllık bazda arttırarak, öğrenciler üst düzey kitap okuru haline gelmeleri amacıyla  Sayın Valimiz </a:t>
            </a:r>
            <a:r>
              <a:rPr lang="tr-TR" dirty="0" smtClean="0">
                <a:latin typeface="Times New Roman" panose="02020603050405020304" pitchFamily="18" charset="0"/>
                <a:ea typeface="Calibri" panose="020F0502020204030204" pitchFamily="34" charset="0"/>
                <a:cs typeface="Times New Roman" panose="02020603050405020304" pitchFamily="18" charset="0"/>
              </a:rPr>
              <a:t>himayelerinde İl Millî Eğitim Müdürlüğümüzce başlatılan ve Müdürlüğümüz  Ölçme değerlendirme Merkezi tarafından yürütülecek olan </a:t>
            </a:r>
            <a:r>
              <a:rPr lang="tr-TR"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Yârenler Okuyor” </a:t>
            </a: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projesine desteklerinizi bekliyoruz.  Sizlerin desteği projenin gerçekleşmesinde en büyük payı oluşturacaktır.</a:t>
            </a:r>
            <a:endParaRPr lang="tr-TR"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7152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ikdörtgen 2"/>
          <p:cNvSpPr/>
          <p:nvPr/>
        </p:nvSpPr>
        <p:spPr>
          <a:xfrm>
            <a:off x="4522820" y="540717"/>
            <a:ext cx="5983636" cy="687881"/>
          </a:xfrm>
          <a:prstGeom prst="rect">
            <a:avLst/>
          </a:prstGeom>
        </p:spPr>
        <p:txBody>
          <a:bodyPr wrap="square">
            <a:spAutoFit/>
          </a:bodyPr>
          <a:lstStyle/>
          <a:p>
            <a:pPr lvl="0"/>
            <a:r>
              <a:rPr lang="tr-TR"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3. </a:t>
            </a:r>
            <a:r>
              <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KİTAP OKUMA PROJESİNİN ETKİNLİKLERİ</a:t>
            </a:r>
          </a:p>
          <a:p>
            <a:pPr lvl="0" algn="just">
              <a:lnSpc>
                <a:spcPct val="115000"/>
              </a:lnSpc>
              <a:spcAft>
                <a:spcPts val="0"/>
              </a:spcAft>
            </a:pPr>
            <a:endPar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2" name="Dikdörtgen 1"/>
          <p:cNvSpPr/>
          <p:nvPr/>
        </p:nvSpPr>
        <p:spPr>
          <a:xfrm>
            <a:off x="2279904" y="1228598"/>
            <a:ext cx="9351264" cy="3831818"/>
          </a:xfrm>
          <a:prstGeom prst="rect">
            <a:avLst/>
          </a:prstGeom>
        </p:spPr>
        <p:txBody>
          <a:bodyPr wrap="square">
            <a:spAutoFit/>
          </a:bodyPr>
          <a:lstStyle/>
          <a:p>
            <a:pPr algn="just">
              <a:lnSpc>
                <a:spcPct val="150000"/>
              </a:lnSpc>
              <a:spcAft>
                <a:spcPts val="0"/>
              </a:spcAft>
            </a:pPr>
            <a:r>
              <a:rPr lang="tr-TR" sz="1600" b="1" dirty="0" smtClean="0">
                <a:effectLst/>
                <a:latin typeface="Times New Roman" panose="02020603050405020304" pitchFamily="18" charset="0"/>
                <a:ea typeface="Times New Roman" panose="02020603050405020304" pitchFamily="18" charset="0"/>
                <a:cs typeface="Arial" panose="020B0604020202020204" pitchFamily="34" charset="0"/>
              </a:rPr>
              <a:t>Sınıf – Şube – Branş Öğretmenlerinin Görev ve Yükümlülükleri </a:t>
            </a:r>
          </a:p>
          <a:p>
            <a:pPr algn="just">
              <a:lnSpc>
                <a:spcPct val="150000"/>
              </a:lnSpc>
              <a:spcAft>
                <a:spcPts val="0"/>
              </a:spcAft>
            </a:pPr>
            <a:r>
              <a:rPr lang="tr-TR" sz="1600" dirty="0" smtClean="0">
                <a:effectLst/>
                <a:latin typeface="Times New Roman" panose="02020603050405020304" pitchFamily="18" charset="0"/>
                <a:ea typeface="Times New Roman" panose="02020603050405020304" pitchFamily="18" charset="0"/>
                <a:cs typeface="Arial" panose="020B0604020202020204" pitchFamily="34" charset="0"/>
              </a:rPr>
              <a:t>Sınıf kitaplıklarının kurulmasına ve zenginleştirilmesi için çalışmak.</a:t>
            </a:r>
            <a:endParaRPr lang="tr-TR" sz="14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tabLst>
                <a:tab pos="90170" algn="l"/>
                <a:tab pos="180340" algn="l"/>
              </a:tabLst>
            </a:pPr>
            <a:r>
              <a:rPr lang="tr-TR" sz="1600" dirty="0" smtClean="0">
                <a:effectLst/>
                <a:latin typeface="Times New Roman" panose="02020603050405020304" pitchFamily="18" charset="0"/>
                <a:ea typeface="Times New Roman" panose="02020603050405020304" pitchFamily="18" charset="0"/>
                <a:cs typeface="Arial" panose="020B0604020202020204" pitchFamily="34" charset="0"/>
              </a:rPr>
              <a:t> Kitap temininde ve değişiminde öğrenciye rehberlik etmek.</a:t>
            </a:r>
            <a:endParaRPr lang="tr-TR" sz="14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tabLst>
                <a:tab pos="90170" algn="l"/>
                <a:tab pos="180340" algn="l"/>
              </a:tabLst>
            </a:pPr>
            <a:r>
              <a:rPr lang="tr-TR" sz="1600" dirty="0" smtClean="0">
                <a:effectLst/>
                <a:latin typeface="Times New Roman" panose="02020603050405020304" pitchFamily="18" charset="0"/>
                <a:ea typeface="Times New Roman" panose="02020603050405020304" pitchFamily="18" charset="0"/>
                <a:cs typeface="Arial" panose="020B0604020202020204" pitchFamily="34" charset="0"/>
              </a:rPr>
              <a:t> Kitap okumada öğrenciye ve halka rol model olmak.</a:t>
            </a:r>
            <a:endParaRPr lang="tr-TR" sz="14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tabLst>
                <a:tab pos="90170" algn="l"/>
                <a:tab pos="180340" algn="l"/>
              </a:tabLst>
            </a:pPr>
            <a:r>
              <a:rPr lang="tr-TR" sz="1600" dirty="0" smtClean="0">
                <a:effectLst/>
                <a:latin typeface="Times New Roman" panose="02020603050405020304" pitchFamily="18" charset="0"/>
                <a:ea typeface="Times New Roman" panose="02020603050405020304" pitchFamily="18" charset="0"/>
                <a:cs typeface="Arial" panose="020B0604020202020204" pitchFamily="34" charset="0"/>
              </a:rPr>
              <a:t> Kütüphane çalışmalarını desteklemek ve öğrencileri halk kütüphanesine üye olmaya teşvik etmek.</a:t>
            </a:r>
            <a:endParaRPr lang="tr-TR" sz="14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tabLst>
                <a:tab pos="90170" algn="l"/>
                <a:tab pos="180340" algn="l"/>
              </a:tabLst>
            </a:pPr>
            <a:r>
              <a:rPr lang="tr-TR" sz="1600" dirty="0" smtClean="0">
                <a:effectLst/>
                <a:latin typeface="Times New Roman" panose="02020603050405020304" pitchFamily="18" charset="0"/>
                <a:ea typeface="Times New Roman" panose="02020603050405020304" pitchFamily="18" charset="0"/>
                <a:cs typeface="Arial" panose="020B0604020202020204" pitchFamily="34" charset="0"/>
              </a:rPr>
              <a:t> Öğrencilerin okudukları kitaplar ile ilgili istatistik çalışmalarını tutmak, </a:t>
            </a:r>
            <a:r>
              <a:rPr lang="tr-TR" sz="1600" dirty="0" err="1" smtClean="0">
                <a:effectLst/>
                <a:latin typeface="Times New Roman" panose="02020603050405020304" pitchFamily="18" charset="0"/>
                <a:ea typeface="Times New Roman" panose="02020603050405020304" pitchFamily="18" charset="0"/>
                <a:cs typeface="Arial" panose="020B0604020202020204" pitchFamily="34" charset="0"/>
              </a:rPr>
              <a:t>raporlaştırmak</a:t>
            </a:r>
            <a:r>
              <a:rPr lang="tr-TR" sz="1600" dirty="0" smtClean="0">
                <a:effectLst/>
                <a:latin typeface="Times New Roman" panose="02020603050405020304" pitchFamily="18" charset="0"/>
                <a:ea typeface="Times New Roman" panose="02020603050405020304" pitchFamily="18" charset="0"/>
                <a:cs typeface="Arial" panose="020B0604020202020204" pitchFamily="34" charset="0"/>
              </a:rPr>
              <a:t> ve okul yönetimine sunmak.</a:t>
            </a:r>
            <a:endParaRPr lang="tr-TR" sz="14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tabLst>
                <a:tab pos="90170" algn="l"/>
                <a:tab pos="180340" algn="l"/>
              </a:tabLst>
            </a:pPr>
            <a:r>
              <a:rPr lang="tr-TR" sz="1600" dirty="0" smtClean="0">
                <a:effectLst/>
                <a:latin typeface="Times New Roman" panose="02020603050405020304" pitchFamily="18" charset="0"/>
                <a:ea typeface="Times New Roman" panose="02020603050405020304" pitchFamily="18" charset="0"/>
                <a:cs typeface="Arial" panose="020B0604020202020204" pitchFamily="34" charset="0"/>
              </a:rPr>
              <a:t> Sınıf öğretmeni/sınıf rehber öğretmeni/şube öğretmeninin öğrencileriyle her ayın sonunda o ay okunan kitabın/kitapların değerlendirmesini yapmak üzere kitap buluşmaları düzenlemek. </a:t>
            </a:r>
            <a:endParaRPr lang="tr-TR" sz="14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tabLst>
                <a:tab pos="90170" algn="l"/>
                <a:tab pos="180340" algn="l"/>
              </a:tabLst>
            </a:pPr>
            <a:r>
              <a:rPr lang="tr-TR" sz="1600" dirty="0" smtClean="0">
                <a:effectLst/>
                <a:latin typeface="Times New Roman" panose="02020603050405020304" pitchFamily="18" charset="0"/>
                <a:ea typeface="Times New Roman" panose="02020603050405020304" pitchFamily="18" charset="0"/>
                <a:cs typeface="Arial" panose="020B0604020202020204" pitchFamily="34" charset="0"/>
              </a:rPr>
              <a:t> Ek-1 formunu her ay düzenli olarak doldurarak Okul Müdürlüğüne teslim etmek.</a:t>
            </a:r>
            <a:endParaRPr lang="tr-TR"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51514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5BBBB"/>
        </a:solidFill>
        <a:effectLst/>
      </p:bgPr>
    </p:bg>
    <p:spTree>
      <p:nvGrpSpPr>
        <p:cNvPr id="1" name=""/>
        <p:cNvGrpSpPr/>
        <p:nvPr/>
      </p:nvGrpSpPr>
      <p:grpSpPr>
        <a:xfrm>
          <a:off x="0" y="0"/>
          <a:ext cx="0" cy="0"/>
          <a:chOff x="0" y="0"/>
          <a:chExt cx="0" cy="0"/>
        </a:xfrm>
      </p:grpSpPr>
      <p:sp>
        <p:nvSpPr>
          <p:cNvPr id="3" name="Dikdörtgen 2"/>
          <p:cNvSpPr/>
          <p:nvPr/>
        </p:nvSpPr>
        <p:spPr>
          <a:xfrm>
            <a:off x="4522820" y="540717"/>
            <a:ext cx="5983636" cy="687881"/>
          </a:xfrm>
          <a:prstGeom prst="rect">
            <a:avLst/>
          </a:prstGeom>
        </p:spPr>
        <p:txBody>
          <a:bodyPr wrap="square">
            <a:spAutoFit/>
          </a:bodyPr>
          <a:lstStyle/>
          <a:p>
            <a:pPr lvl="0"/>
            <a:r>
              <a:rPr lang="tr-TR"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Ek-1 Form</a:t>
            </a:r>
            <a:endPar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lvl="0" algn="just">
              <a:lnSpc>
                <a:spcPct val="115000"/>
              </a:lnSpc>
              <a:spcAft>
                <a:spcPts val="0"/>
              </a:spcAft>
            </a:pPr>
            <a:endPar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304951" y="1318073"/>
            <a:ext cx="11682833" cy="3572385"/>
          </a:xfrm>
          <a:prstGeom prst="rect">
            <a:avLst/>
          </a:prstGeom>
        </p:spPr>
      </p:pic>
    </p:spTree>
    <p:extLst>
      <p:ext uri="{BB962C8B-B14F-4D97-AF65-F5344CB8AC3E}">
        <p14:creationId xmlns:p14="http://schemas.microsoft.com/office/powerpoint/2010/main" val="760935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ikdörtgen 2"/>
          <p:cNvSpPr/>
          <p:nvPr/>
        </p:nvSpPr>
        <p:spPr>
          <a:xfrm>
            <a:off x="4522820" y="540717"/>
            <a:ext cx="5983636" cy="687881"/>
          </a:xfrm>
          <a:prstGeom prst="rect">
            <a:avLst/>
          </a:prstGeom>
        </p:spPr>
        <p:txBody>
          <a:bodyPr wrap="square">
            <a:spAutoFit/>
          </a:bodyPr>
          <a:lstStyle/>
          <a:p>
            <a:pPr lvl="0"/>
            <a:r>
              <a:rPr lang="tr-TR"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4. PROJENİN ÇIKTILARI</a:t>
            </a:r>
            <a:endPar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lvl="0" algn="just">
              <a:lnSpc>
                <a:spcPct val="115000"/>
              </a:lnSpc>
              <a:spcAft>
                <a:spcPts val="0"/>
              </a:spcAft>
            </a:pPr>
            <a:endPar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Dikdörtgen 3"/>
          <p:cNvSpPr/>
          <p:nvPr/>
        </p:nvSpPr>
        <p:spPr>
          <a:xfrm>
            <a:off x="2468880" y="1410278"/>
            <a:ext cx="9357360" cy="3596369"/>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Proje fotoğraflarının yer aldığı proje albümü </a:t>
            </a: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Öğrenci öyküleri, şiir, kompozisyon ve resimlerinin yer alacağı dergiler </a:t>
            </a: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Okulların proje etkinlikleri ile ilgili hazırlayacakları dergiler</a:t>
            </a: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Proje etkinlikleri ile ilgili yapılacak sergiler</a:t>
            </a: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tr-TR" b="1" dirty="0" smtClean="0">
                <a:effectLst/>
                <a:latin typeface="Times New Roman" panose="02020603050405020304" pitchFamily="18" charset="0"/>
                <a:ea typeface="Times New Roman" panose="02020603050405020304" pitchFamily="18" charset="0"/>
                <a:cs typeface="Arial" panose="020B0604020202020204" pitchFamily="34" charset="0"/>
              </a:rPr>
              <a:t> </a:t>
            </a: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a:p>
            <a:pPr lvl="0" algn="just">
              <a:lnSpc>
                <a:spcPct val="115000"/>
              </a:lnSpc>
              <a:spcAft>
                <a:spcPts val="0"/>
              </a:spcAft>
            </a:pPr>
            <a:r>
              <a:rPr lang="tr-TR" b="1" dirty="0" smtClean="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5 . PROJE DEĞERLENDİRME</a:t>
            </a:r>
            <a:r>
              <a:rPr lang="tr-TR" dirty="0" smtClean="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tr-TR" sz="16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457200" algn="just">
              <a:lnSpc>
                <a:spcPct val="115000"/>
              </a:lnSpc>
              <a:spcAft>
                <a:spcPts val="0"/>
              </a:spcAft>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 </a:t>
            </a: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a:p>
            <a:pPr indent="449580" algn="just">
              <a:lnSpc>
                <a:spcPct val="115000"/>
              </a:lnSpc>
              <a:spcAft>
                <a:spcPts val="0"/>
              </a:spcAft>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Projede görev alan koordinatör öğretmenler ile 1 ve 2. dönem sonlarında her eğitim öğretim yılında iki defa değerlendirme toplantıları yapılarak öneriler, tavsiyeler ve uygulamalar paylaşılarak ortak çalışma zemininin oluşması sağlanacaktır.</a:t>
            </a: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 </a:t>
            </a:r>
            <a:endParaRPr lang="tr-TR" sz="16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97612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68880" y="1410278"/>
            <a:ext cx="9357360" cy="410882"/>
          </a:xfrm>
          <a:prstGeom prst="rect">
            <a:avLst/>
          </a:prstGeom>
        </p:spPr>
        <p:txBody>
          <a:bodyPr wrap="square">
            <a:spAutoFit/>
          </a:bodyPr>
          <a:lstStyle/>
          <a:p>
            <a:pPr algn="just">
              <a:lnSpc>
                <a:spcPct val="115000"/>
              </a:lnSpc>
              <a:spcAft>
                <a:spcPts val="0"/>
              </a:spcAft>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 </a:t>
            </a:r>
            <a:endParaRPr lang="tr-TR" sz="16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784630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924367"/>
          </a:xfrm>
          <a:prstGeom prst="rect">
            <a:avLst/>
          </a:prstGeom>
        </p:spPr>
      </p:pic>
      <p:sp>
        <p:nvSpPr>
          <p:cNvPr id="4" name="Dikdörtgen 3"/>
          <p:cNvSpPr/>
          <p:nvPr/>
        </p:nvSpPr>
        <p:spPr>
          <a:xfrm>
            <a:off x="2468880" y="1410278"/>
            <a:ext cx="9357360" cy="410882"/>
          </a:xfrm>
          <a:prstGeom prst="rect">
            <a:avLst/>
          </a:prstGeom>
        </p:spPr>
        <p:txBody>
          <a:bodyPr wrap="square">
            <a:spAutoFit/>
          </a:bodyPr>
          <a:lstStyle/>
          <a:p>
            <a:pPr algn="just">
              <a:lnSpc>
                <a:spcPct val="115000"/>
              </a:lnSpc>
              <a:spcAft>
                <a:spcPts val="0"/>
              </a:spcAft>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 </a:t>
            </a:r>
            <a:endParaRPr lang="tr-TR" sz="16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5" name="Yarenle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901948" y="594360"/>
            <a:ext cx="6263640" cy="6263640"/>
          </a:xfrm>
          <a:prstGeom prst="rect">
            <a:avLst/>
          </a:prstGeom>
        </p:spPr>
      </p:pic>
    </p:spTree>
    <p:extLst>
      <p:ext uri="{BB962C8B-B14F-4D97-AF65-F5344CB8AC3E}">
        <p14:creationId xmlns:p14="http://schemas.microsoft.com/office/powerpoint/2010/main" val="4036707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ikdörtgen 2"/>
          <p:cNvSpPr/>
          <p:nvPr/>
        </p:nvSpPr>
        <p:spPr>
          <a:xfrm>
            <a:off x="3780838" y="2415189"/>
            <a:ext cx="5983636" cy="816249"/>
          </a:xfrm>
          <a:prstGeom prst="rect">
            <a:avLst/>
          </a:prstGeom>
        </p:spPr>
        <p:txBody>
          <a:bodyPr wrap="square">
            <a:spAutoFit/>
          </a:bodyPr>
          <a:lstStyle/>
          <a:p>
            <a:pPr lvl="0" algn="ctr"/>
            <a:r>
              <a:rPr lang="tr-TR" sz="2800"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TEŞEKKÜRLER</a:t>
            </a:r>
            <a:endParaRPr lang="tr-TR"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lvl="0" algn="just">
              <a:lnSpc>
                <a:spcPct val="115000"/>
              </a:lnSpc>
              <a:spcAft>
                <a:spcPts val="0"/>
              </a:spcAft>
            </a:pPr>
            <a:endPar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Dikdörtgen 3"/>
          <p:cNvSpPr/>
          <p:nvPr/>
        </p:nvSpPr>
        <p:spPr>
          <a:xfrm>
            <a:off x="2468880" y="1410278"/>
            <a:ext cx="9357360" cy="410882"/>
          </a:xfrm>
          <a:prstGeom prst="rect">
            <a:avLst/>
          </a:prstGeom>
        </p:spPr>
        <p:txBody>
          <a:bodyPr wrap="square">
            <a:spAutoFit/>
          </a:bodyPr>
          <a:lstStyle/>
          <a:p>
            <a:pPr algn="just">
              <a:lnSpc>
                <a:spcPct val="115000"/>
              </a:lnSpc>
              <a:spcAft>
                <a:spcPts val="0"/>
              </a:spcAft>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 </a:t>
            </a:r>
            <a:endParaRPr lang="tr-TR" sz="16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03744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ikdörtgen 1"/>
          <p:cNvSpPr/>
          <p:nvPr/>
        </p:nvSpPr>
        <p:spPr>
          <a:xfrm>
            <a:off x="3112008" y="1492316"/>
            <a:ext cx="8820912" cy="2959272"/>
          </a:xfrm>
          <a:prstGeom prst="rect">
            <a:avLst/>
          </a:prstGeom>
        </p:spPr>
        <p:txBody>
          <a:bodyPr wrap="square">
            <a:spAutoFit/>
          </a:bodyPr>
          <a:lstStyle/>
          <a:p>
            <a:pPr marL="457200">
              <a:lnSpc>
                <a:spcPct val="115000"/>
              </a:lnSpc>
              <a:spcAft>
                <a:spcPts val="0"/>
              </a:spcAft>
            </a:pPr>
            <a:r>
              <a:rPr lang="tr-TR" b="1" dirty="0" smtClean="0">
                <a:effectLst/>
                <a:latin typeface="Times New Roman" panose="02020603050405020304" pitchFamily="18" charset="0"/>
                <a:ea typeface="Times New Roman" panose="02020603050405020304" pitchFamily="18" charset="0"/>
                <a:cs typeface="Arial" panose="020B0604020202020204" pitchFamily="34" charset="0"/>
              </a:rPr>
              <a:t> </a:t>
            </a: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Toplumun okuma alışkanlığını geliştirmek ve yaygınlaştırmak. </a:t>
            </a: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Öğrencilerimizin okuma alışkanlığı kazanmaları ile kavrama güçlerini geliştirmek, </a:t>
            </a: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Öğrencilere etkili düşünebilme, yazabilme ve problem çözme becerileri kazandırmak, </a:t>
            </a: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Kitapların daha ulaşılabilir bir yapıda sunulmasını sağlamak,</a:t>
            </a: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Kitap okuma sürecine bir bütün olarak herkesin katılımını sağlamak,</a:t>
            </a: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Okul kütüphanelerinin aktif olarak kullanılma oranını artırmak,</a:t>
            </a: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Okuma alışkanlığı kazanan öğrenci oranını yükseltmek,</a:t>
            </a:r>
            <a:endParaRPr lang="tr-TR" sz="16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dirty="0" smtClean="0">
                <a:effectLst/>
                <a:latin typeface="Times New Roman" panose="02020603050405020304" pitchFamily="18" charset="0"/>
                <a:ea typeface="Times New Roman" panose="02020603050405020304" pitchFamily="18" charset="0"/>
              </a:rPr>
              <a:t>Öğrencilerin okuduğunu anlama ve yorumlama becerisini geliştirmek</a:t>
            </a:r>
            <a:endParaRPr lang="tr-TR" dirty="0"/>
          </a:p>
        </p:txBody>
      </p:sp>
      <p:sp>
        <p:nvSpPr>
          <p:cNvPr id="3" name="Dikdörtgen 2"/>
          <p:cNvSpPr/>
          <p:nvPr/>
        </p:nvSpPr>
        <p:spPr>
          <a:xfrm>
            <a:off x="4843006" y="540717"/>
            <a:ext cx="3127779" cy="410882"/>
          </a:xfrm>
          <a:prstGeom prst="rect">
            <a:avLst/>
          </a:prstGeom>
        </p:spPr>
        <p:txBody>
          <a:bodyPr wrap="none">
            <a:spAutoFit/>
          </a:bodyPr>
          <a:lstStyle/>
          <a:p>
            <a:pPr marL="342900" lvl="0" indent="-342900">
              <a:lnSpc>
                <a:spcPct val="115000"/>
              </a:lnSpc>
              <a:spcAft>
                <a:spcPts val="0"/>
              </a:spcAft>
              <a:buFont typeface="+mj-lt"/>
              <a:buAutoNum type="arabicPeriod"/>
            </a:pPr>
            <a:r>
              <a:rPr lang="tr-TR" b="1" dirty="0" smtClean="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PROJENİN</a:t>
            </a:r>
            <a:r>
              <a:rPr lang="tr-TR" b="1" dirty="0" smtClean="0">
                <a:effectLst/>
                <a:latin typeface="Times New Roman" panose="02020603050405020304" pitchFamily="18" charset="0"/>
                <a:ea typeface="Times New Roman" panose="02020603050405020304" pitchFamily="18" charset="0"/>
                <a:cs typeface="Arial" panose="020B0604020202020204" pitchFamily="34" charset="0"/>
              </a:rPr>
              <a:t> </a:t>
            </a:r>
            <a:r>
              <a:rPr lang="tr-TR" b="1" dirty="0" smtClean="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HEDEFLERİ</a:t>
            </a:r>
            <a:endParaRPr lang="tr-TR" sz="16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16389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ikdörtgen 2"/>
          <p:cNvSpPr/>
          <p:nvPr/>
        </p:nvSpPr>
        <p:spPr>
          <a:xfrm>
            <a:off x="4660231" y="540717"/>
            <a:ext cx="3493329" cy="390684"/>
          </a:xfrm>
          <a:prstGeom prst="rect">
            <a:avLst/>
          </a:prstGeom>
        </p:spPr>
        <p:txBody>
          <a:bodyPr wrap="none">
            <a:spAutoFit/>
          </a:bodyPr>
          <a:lstStyle/>
          <a:p>
            <a:pPr lvl="0" algn="just">
              <a:lnSpc>
                <a:spcPct val="115000"/>
              </a:lnSpc>
              <a:spcAft>
                <a:spcPts val="0"/>
              </a:spcAft>
            </a:pPr>
            <a:r>
              <a:rPr lang="tr-TR"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2. </a:t>
            </a:r>
            <a:r>
              <a:rPr lang="tr-TR" b="1" dirty="0" smtClean="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PROJE UYGULAMA SÜRESİ</a:t>
            </a:r>
            <a:endParaRPr lang="tr-TR" sz="16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Dikdörtgen 3"/>
          <p:cNvSpPr/>
          <p:nvPr/>
        </p:nvSpPr>
        <p:spPr>
          <a:xfrm>
            <a:off x="3236975" y="1472118"/>
            <a:ext cx="6096000" cy="729430"/>
          </a:xfrm>
          <a:prstGeom prst="rect">
            <a:avLst/>
          </a:prstGeom>
        </p:spPr>
        <p:txBody>
          <a:bodyPr>
            <a:spAutoFit/>
          </a:bodyPr>
          <a:lstStyle/>
          <a:p>
            <a:pPr marL="457200" algn="just">
              <a:lnSpc>
                <a:spcPct val="115000"/>
              </a:lnSpc>
              <a:spcAft>
                <a:spcPts val="0"/>
              </a:spcAft>
            </a:pPr>
            <a:r>
              <a:rPr lang="tr-TR" b="1" dirty="0" smtClean="0">
                <a:effectLst/>
                <a:latin typeface="Times New Roman" panose="02020603050405020304" pitchFamily="18" charset="0"/>
                <a:ea typeface="Times New Roman" panose="02020603050405020304" pitchFamily="18" charset="0"/>
                <a:cs typeface="Arial" panose="020B0604020202020204" pitchFamily="34" charset="0"/>
              </a:rPr>
              <a:t> </a:t>
            </a:r>
            <a:endParaRPr lang="tr-TR" sz="1600" dirty="0" smtClean="0">
              <a:effectLst/>
              <a:latin typeface="Calibri" panose="020F0502020204030204" pitchFamily="34" charset="0"/>
              <a:ea typeface="Times New Roman" panose="02020603050405020304" pitchFamily="18" charset="0"/>
              <a:cs typeface="Arial" panose="020B0604020202020204" pitchFamily="34" charset="0"/>
            </a:endParaRPr>
          </a:p>
          <a:p>
            <a:pPr indent="449580" algn="just">
              <a:lnSpc>
                <a:spcPct val="115000"/>
              </a:lnSpc>
              <a:spcAft>
                <a:spcPts val="0"/>
              </a:spcAft>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Proje onay tarihinden itibaren 1 yıl süreyle uygulanacaktır.</a:t>
            </a:r>
            <a:endParaRPr lang="tr-TR" sz="16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97772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ikdörtgen 2"/>
          <p:cNvSpPr/>
          <p:nvPr/>
        </p:nvSpPr>
        <p:spPr>
          <a:xfrm>
            <a:off x="4522820" y="540717"/>
            <a:ext cx="2810667" cy="694036"/>
          </a:xfrm>
          <a:prstGeom prst="rect">
            <a:avLst/>
          </a:prstGeom>
        </p:spPr>
        <p:txBody>
          <a:bodyPr wrap="square">
            <a:spAutoFit/>
          </a:bodyPr>
          <a:lstStyle/>
          <a:p>
            <a:pPr algn="just">
              <a:lnSpc>
                <a:spcPct val="115000"/>
              </a:lnSpc>
            </a:pPr>
            <a:r>
              <a:rPr lang="tr-TR"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3. </a:t>
            </a:r>
            <a:r>
              <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PROJE KAPSAMI</a:t>
            </a:r>
          </a:p>
          <a:p>
            <a:pPr lvl="0" algn="just">
              <a:lnSpc>
                <a:spcPct val="115000"/>
              </a:lnSpc>
              <a:spcAft>
                <a:spcPts val="0"/>
              </a:spcAft>
            </a:pPr>
            <a:endParaRPr lang="tr-TR" sz="16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6" name="Dikdörtgen 5"/>
          <p:cNvSpPr/>
          <p:nvPr/>
        </p:nvSpPr>
        <p:spPr>
          <a:xfrm>
            <a:off x="2398776" y="1189765"/>
            <a:ext cx="9460992" cy="729430"/>
          </a:xfrm>
          <a:prstGeom prst="rect">
            <a:avLst/>
          </a:prstGeom>
        </p:spPr>
        <p:txBody>
          <a:bodyPr wrap="square">
            <a:spAutoFit/>
          </a:bodyPr>
          <a:lstStyle/>
          <a:p>
            <a:pPr indent="449580" algn="just">
              <a:lnSpc>
                <a:spcPct val="115000"/>
              </a:lnSpc>
              <a:spcAft>
                <a:spcPts val="0"/>
              </a:spcAft>
            </a:pPr>
            <a:r>
              <a:rPr lang="tr-TR" dirty="0" smtClean="0">
                <a:effectLst/>
                <a:latin typeface="Times New Roman" panose="02020603050405020304" pitchFamily="18" charset="0"/>
                <a:ea typeface="Times New Roman" panose="02020603050405020304" pitchFamily="18" charset="0"/>
                <a:cs typeface="Arial" panose="020B0604020202020204" pitchFamily="34" charset="0"/>
              </a:rPr>
              <a:t>Çankırı ilinde yer alan okul öncesi, ilkokul, ortaokul ve ortaöğretim kurumları, öğrenci velileri ve tüm Çankırı halkı.</a:t>
            </a:r>
            <a:endParaRPr lang="tr-TR" sz="16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7" name="Dikdörtgen 6"/>
          <p:cNvSpPr/>
          <p:nvPr/>
        </p:nvSpPr>
        <p:spPr>
          <a:xfrm>
            <a:off x="2737104" y="1883801"/>
            <a:ext cx="6096000" cy="3914918"/>
          </a:xfrm>
          <a:prstGeom prst="rect">
            <a:avLst/>
          </a:prstGeom>
        </p:spPr>
        <p:txBody>
          <a:bodyPr>
            <a:spAutoFit/>
          </a:bodyPr>
          <a:lstStyle/>
          <a:p>
            <a:pPr lvl="0" algn="just">
              <a:lnSpc>
                <a:spcPct val="115000"/>
              </a:lnSpc>
              <a:spcAft>
                <a:spcPts val="0"/>
              </a:spcAft>
            </a:pPr>
            <a:r>
              <a:rPr lang="tr-TR" b="1" dirty="0" smtClean="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4. PAYDAŞLAR </a:t>
            </a:r>
            <a:endParaRPr lang="tr-TR" sz="16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sz="1400" dirty="0" smtClean="0">
                <a:effectLst/>
                <a:latin typeface="Times New Roman" panose="02020603050405020304" pitchFamily="18" charset="0"/>
                <a:ea typeface="Times New Roman" panose="02020603050405020304" pitchFamily="18" charset="0"/>
                <a:cs typeface="Arial" panose="020B0604020202020204" pitchFamily="34" charset="0"/>
              </a:rPr>
              <a:t>Çankırı Valiliği</a:t>
            </a:r>
            <a:endParaRPr lang="tr-TR"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sz="1400" dirty="0" smtClean="0">
                <a:effectLst/>
                <a:latin typeface="Times New Roman" panose="02020603050405020304" pitchFamily="18" charset="0"/>
                <a:ea typeface="Times New Roman" panose="02020603050405020304" pitchFamily="18" charset="0"/>
                <a:cs typeface="Arial" panose="020B0604020202020204" pitchFamily="34" charset="0"/>
              </a:rPr>
              <a:t>Garnizon Komutanlığı</a:t>
            </a:r>
            <a:endParaRPr lang="tr-TR"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sz="1400" dirty="0" smtClean="0">
                <a:effectLst/>
                <a:latin typeface="Times New Roman" panose="02020603050405020304" pitchFamily="18" charset="0"/>
                <a:ea typeface="Times New Roman" panose="02020603050405020304" pitchFamily="18" charset="0"/>
                <a:cs typeface="Arial" panose="020B0604020202020204" pitchFamily="34" charset="0"/>
              </a:rPr>
              <a:t>Çankırı Belediyesi </a:t>
            </a:r>
            <a:endParaRPr lang="tr-TR"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sz="1400" dirty="0" smtClean="0">
                <a:effectLst/>
                <a:latin typeface="Times New Roman" panose="02020603050405020304" pitchFamily="18" charset="0"/>
                <a:ea typeface="Times New Roman" panose="02020603050405020304" pitchFamily="18" charset="0"/>
                <a:cs typeface="Arial" panose="020B0604020202020204" pitchFamily="34" charset="0"/>
              </a:rPr>
              <a:t>Karatekin Üniversitesi Rektörlüğü </a:t>
            </a:r>
            <a:endParaRPr lang="tr-TR"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sz="1400" dirty="0" smtClean="0">
                <a:effectLst/>
                <a:latin typeface="Times New Roman" panose="02020603050405020304" pitchFamily="18" charset="0"/>
                <a:ea typeface="Times New Roman" panose="02020603050405020304" pitchFamily="18" charset="0"/>
                <a:cs typeface="Arial" panose="020B0604020202020204" pitchFamily="34" charset="0"/>
              </a:rPr>
              <a:t>Kaymakamlıklar</a:t>
            </a:r>
            <a:endParaRPr lang="tr-TR"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sz="1400" dirty="0" smtClean="0">
                <a:effectLst/>
                <a:latin typeface="Times New Roman" panose="02020603050405020304" pitchFamily="18" charset="0"/>
                <a:ea typeface="Times New Roman" panose="02020603050405020304" pitchFamily="18" charset="0"/>
                <a:cs typeface="Arial" panose="020B0604020202020204" pitchFamily="34" charset="0"/>
              </a:rPr>
              <a:t>İl Emniyet Müdürlüğü</a:t>
            </a:r>
            <a:endParaRPr lang="tr-TR"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sz="1400" dirty="0" smtClean="0">
                <a:effectLst/>
                <a:latin typeface="Times New Roman" panose="02020603050405020304" pitchFamily="18" charset="0"/>
                <a:ea typeface="Times New Roman" panose="02020603050405020304" pitchFamily="18" charset="0"/>
                <a:cs typeface="Arial" panose="020B0604020202020204" pitchFamily="34" charset="0"/>
              </a:rPr>
              <a:t>İl Müftülüğü</a:t>
            </a:r>
            <a:endParaRPr lang="tr-TR"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sz="1400" dirty="0" smtClean="0">
                <a:effectLst/>
                <a:latin typeface="Times New Roman" panose="02020603050405020304" pitchFamily="18" charset="0"/>
                <a:ea typeface="Times New Roman" panose="02020603050405020304" pitchFamily="18" charset="0"/>
                <a:cs typeface="Arial" panose="020B0604020202020204" pitchFamily="34" charset="0"/>
              </a:rPr>
              <a:t>Aile, Çalışma ve Sosyal Hizmetler İl Müdürlüğü</a:t>
            </a:r>
            <a:endParaRPr lang="tr-TR"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sz="1400" dirty="0" smtClean="0">
                <a:effectLst/>
                <a:latin typeface="Times New Roman" panose="02020603050405020304" pitchFamily="18" charset="0"/>
                <a:ea typeface="Times New Roman" panose="02020603050405020304" pitchFamily="18" charset="0"/>
                <a:cs typeface="Arial" panose="020B0604020202020204" pitchFamily="34" charset="0"/>
              </a:rPr>
              <a:t>Çalışma ve İş Kurumu Müdürlüğü</a:t>
            </a:r>
            <a:endParaRPr lang="tr-TR"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sz="1400" dirty="0" smtClean="0">
                <a:effectLst/>
                <a:latin typeface="Times New Roman" panose="02020603050405020304" pitchFamily="18" charset="0"/>
                <a:ea typeface="Times New Roman" panose="02020603050405020304" pitchFamily="18" charset="0"/>
                <a:cs typeface="Arial" panose="020B0604020202020204" pitchFamily="34" charset="0"/>
              </a:rPr>
              <a:t>Çevre ve Şehircilik İl Müdürlüğü</a:t>
            </a:r>
            <a:endParaRPr lang="tr-TR"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sz="1400" dirty="0" smtClean="0">
                <a:effectLst/>
                <a:latin typeface="Times New Roman" panose="02020603050405020304" pitchFamily="18" charset="0"/>
                <a:ea typeface="Times New Roman" panose="02020603050405020304" pitchFamily="18" charset="0"/>
                <a:cs typeface="Arial" panose="020B0604020202020204" pitchFamily="34" charset="0"/>
              </a:rPr>
              <a:t>Gençlik ve Spor İl Müdürlüğü </a:t>
            </a:r>
            <a:endParaRPr lang="tr-TR"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sz="1400" dirty="0" smtClean="0">
                <a:effectLst/>
                <a:latin typeface="Times New Roman" panose="02020603050405020304" pitchFamily="18" charset="0"/>
                <a:ea typeface="Times New Roman" panose="02020603050405020304" pitchFamily="18" charset="0"/>
                <a:cs typeface="Arial" panose="020B0604020202020204" pitchFamily="34" charset="0"/>
              </a:rPr>
              <a:t>İl Kültür ve Turizm Müdürlüğü</a:t>
            </a:r>
            <a:endParaRPr lang="tr-TR"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sz="1400" dirty="0" smtClean="0">
                <a:effectLst/>
                <a:latin typeface="Times New Roman" panose="02020603050405020304" pitchFamily="18" charset="0"/>
                <a:ea typeface="Times New Roman" panose="02020603050405020304" pitchFamily="18" charset="0"/>
                <a:cs typeface="Arial" panose="020B0604020202020204" pitchFamily="34" charset="0"/>
              </a:rPr>
              <a:t>İl Millî Eğitim Müdürlüğü</a:t>
            </a:r>
            <a:endParaRPr lang="tr-TR"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sz="1400" dirty="0" smtClean="0">
                <a:effectLst/>
                <a:latin typeface="Times New Roman" panose="02020603050405020304" pitchFamily="18" charset="0"/>
                <a:ea typeface="Times New Roman" panose="02020603050405020304" pitchFamily="18" charset="0"/>
                <a:cs typeface="Arial" panose="020B0604020202020204" pitchFamily="34" charset="0"/>
              </a:rPr>
              <a:t>İl Sağlık Müdürlüğü</a:t>
            </a:r>
            <a:endParaRPr lang="tr-TR" sz="12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8" name="Dikdörtgen 7"/>
          <p:cNvSpPr/>
          <p:nvPr/>
        </p:nvSpPr>
        <p:spPr>
          <a:xfrm>
            <a:off x="7400544" y="2182072"/>
            <a:ext cx="3855720" cy="2109808"/>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tr-TR" sz="1400" dirty="0" smtClean="0">
                <a:effectLst/>
                <a:latin typeface="Times New Roman" panose="02020603050405020304" pitchFamily="18" charset="0"/>
                <a:ea typeface="Times New Roman" panose="02020603050405020304" pitchFamily="18" charset="0"/>
                <a:cs typeface="Arial" panose="020B0604020202020204" pitchFamily="34" charset="0"/>
              </a:rPr>
              <a:t>İlçe Millî Eğitim Müdürlükleri</a:t>
            </a:r>
            <a:endParaRPr lang="tr-TR"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sz="1400" dirty="0" smtClean="0">
                <a:effectLst/>
                <a:latin typeface="Times New Roman" panose="02020603050405020304" pitchFamily="18" charset="0"/>
                <a:ea typeface="Times New Roman" panose="02020603050405020304" pitchFamily="18" charset="0"/>
                <a:cs typeface="Arial" panose="020B0604020202020204" pitchFamily="34" charset="0"/>
              </a:rPr>
              <a:t>Okul yöneticileri</a:t>
            </a:r>
            <a:endParaRPr lang="tr-TR"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sz="1400" dirty="0" smtClean="0">
                <a:effectLst/>
                <a:latin typeface="Times New Roman" panose="02020603050405020304" pitchFamily="18" charset="0"/>
                <a:ea typeface="Times New Roman" panose="02020603050405020304" pitchFamily="18" charset="0"/>
                <a:cs typeface="Arial" panose="020B0604020202020204" pitchFamily="34" charset="0"/>
              </a:rPr>
              <a:t>Öğretmenler</a:t>
            </a:r>
            <a:endParaRPr lang="tr-TR"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sz="1400" dirty="0" smtClean="0">
                <a:effectLst/>
                <a:latin typeface="Times New Roman" panose="02020603050405020304" pitchFamily="18" charset="0"/>
                <a:ea typeface="Times New Roman" panose="02020603050405020304" pitchFamily="18" charset="0"/>
                <a:cs typeface="Arial" panose="020B0604020202020204" pitchFamily="34" charset="0"/>
              </a:rPr>
              <a:t>Okul personeli</a:t>
            </a:r>
            <a:endParaRPr lang="tr-TR"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sz="1400" dirty="0" smtClean="0">
                <a:effectLst/>
                <a:latin typeface="Times New Roman" panose="02020603050405020304" pitchFamily="18" charset="0"/>
                <a:ea typeface="Times New Roman" panose="02020603050405020304" pitchFamily="18" charset="0"/>
                <a:cs typeface="Arial" panose="020B0604020202020204" pitchFamily="34" charset="0"/>
              </a:rPr>
              <a:t>Öğrenciler</a:t>
            </a:r>
            <a:endParaRPr lang="tr-TR"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sz="1400" dirty="0" smtClean="0">
                <a:effectLst/>
                <a:latin typeface="Times New Roman" panose="02020603050405020304" pitchFamily="18" charset="0"/>
                <a:ea typeface="Times New Roman" panose="02020603050405020304" pitchFamily="18" charset="0"/>
                <a:cs typeface="Arial" panose="020B0604020202020204" pitchFamily="34" charset="0"/>
              </a:rPr>
              <a:t>Veliler</a:t>
            </a:r>
            <a:endParaRPr lang="tr-TR"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sz="1400" dirty="0" smtClean="0">
                <a:effectLst/>
                <a:latin typeface="Times New Roman" panose="02020603050405020304" pitchFamily="18" charset="0"/>
                <a:ea typeface="Times New Roman" panose="02020603050405020304" pitchFamily="18" charset="0"/>
                <a:cs typeface="Arial" panose="020B0604020202020204" pitchFamily="34" charset="0"/>
              </a:rPr>
              <a:t>Vatandaşlar</a:t>
            </a:r>
            <a:endParaRPr lang="tr-TR"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tr-TR" sz="1400" dirty="0" smtClean="0">
                <a:effectLst/>
                <a:latin typeface="Times New Roman" panose="02020603050405020304" pitchFamily="18" charset="0"/>
                <a:ea typeface="Times New Roman" panose="02020603050405020304" pitchFamily="18" charset="0"/>
                <a:cs typeface="Arial" panose="020B0604020202020204" pitchFamily="34" charset="0"/>
              </a:rPr>
              <a:t>Dernek ve Vakıflar</a:t>
            </a:r>
            <a:endParaRPr lang="tr-TR" sz="12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22634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ikdörtgen 2"/>
          <p:cNvSpPr/>
          <p:nvPr/>
        </p:nvSpPr>
        <p:spPr>
          <a:xfrm>
            <a:off x="4522820" y="540717"/>
            <a:ext cx="5983636" cy="687881"/>
          </a:xfrm>
          <a:prstGeom prst="rect">
            <a:avLst/>
          </a:prstGeom>
        </p:spPr>
        <p:txBody>
          <a:bodyPr wrap="square">
            <a:spAutoFit/>
          </a:bodyPr>
          <a:lstStyle/>
          <a:p>
            <a:pPr lvl="0"/>
            <a:r>
              <a:rPr lang="tr-TR"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3. </a:t>
            </a:r>
            <a:r>
              <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KİTAP OKUMA PROJESİNİN ETKİNLİKLERİ</a:t>
            </a:r>
          </a:p>
          <a:p>
            <a:pPr lvl="0" algn="just">
              <a:lnSpc>
                <a:spcPct val="115000"/>
              </a:lnSpc>
              <a:spcAft>
                <a:spcPts val="0"/>
              </a:spcAft>
            </a:pPr>
            <a:endPar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Dikdörtgen 5"/>
          <p:cNvSpPr/>
          <p:nvPr/>
        </p:nvSpPr>
        <p:spPr>
          <a:xfrm>
            <a:off x="3291840" y="1189765"/>
            <a:ext cx="8567928" cy="646331"/>
          </a:xfrm>
          <a:prstGeom prst="rect">
            <a:avLst/>
          </a:prstGeom>
        </p:spPr>
        <p:txBody>
          <a:bodyPr wrap="square">
            <a:spAutoFit/>
          </a:bodyPr>
          <a:lstStyle/>
          <a:p>
            <a:r>
              <a:rPr lang="tr-TR" b="1" dirty="0">
                <a:latin typeface="Times New Roman" panose="02020603050405020304" pitchFamily="18" charset="0"/>
                <a:cs typeface="Times New Roman" panose="02020603050405020304" pitchFamily="18" charset="0"/>
              </a:rPr>
              <a:t>Proje Kapsamında Okunacak Kitapların Belirlenmesi</a:t>
            </a:r>
            <a:endParaRPr lang="tr-TR" dirty="0">
              <a:latin typeface="Times New Roman" panose="02020603050405020304" pitchFamily="18" charset="0"/>
              <a:cs typeface="Times New Roman" panose="02020603050405020304" pitchFamily="18" charset="0"/>
            </a:endParaRPr>
          </a:p>
          <a:p>
            <a:pPr lvl="0"/>
            <a:endParaRPr lang="tr-TR" dirty="0"/>
          </a:p>
        </p:txBody>
      </p:sp>
      <p:sp>
        <p:nvSpPr>
          <p:cNvPr id="2" name="Dikdörtgen 1"/>
          <p:cNvSpPr/>
          <p:nvPr/>
        </p:nvSpPr>
        <p:spPr>
          <a:xfrm>
            <a:off x="2398776" y="2080134"/>
            <a:ext cx="9159240" cy="2862322"/>
          </a:xfrm>
          <a:prstGeom prst="rect">
            <a:avLst/>
          </a:prstGeom>
        </p:spPr>
        <p:txBody>
          <a:bodyPr wrap="square">
            <a:spAutoFit/>
          </a:bodyPr>
          <a:lstStyle/>
          <a:p>
            <a:pPr algn="just"/>
            <a:r>
              <a:rPr lang="tr-TR" dirty="0" smtClean="0">
                <a:effectLst/>
                <a:latin typeface="Times New Roman" panose="02020603050405020304" pitchFamily="18" charset="0"/>
                <a:ea typeface="Times New Roman" panose="02020603050405020304" pitchFamily="18" charset="0"/>
              </a:rPr>
              <a:t>Proje hazırlık çalışmaları kapsamında öğretmenler ve okul yöneticilerinden oluşan ilkokul, ortaokul ve lise kitap komisyonları kurulmuş ve öğrencilerin seviyelerine uygun hedef kitaplar belirlenmiştir. Kitap belirleme aşamalarında okul öncesi kurumlar kendi kaynaklarıyla okuma-dinleme etkinlikleri gerçekleştireceklerdir. </a:t>
            </a:r>
            <a:r>
              <a:rPr lang="tr-TR" dirty="0">
                <a:latin typeface="Times New Roman" panose="02020603050405020304" pitchFamily="18" charset="0"/>
                <a:ea typeface="Times New Roman" panose="02020603050405020304" pitchFamily="18" charset="0"/>
              </a:rPr>
              <a:t>İlkokul 1 ve 2 sınıflar okuma yazma durumlarına göre sınıf öğretmenleri tarafından yönlendirilecektir. İlkokul 3 ve 4 sınıflar, ortaokul 5 ve 6, 7 ve 8, ortaöğretim 9 ve 10, 11 ve 12. sınıflar olarak gruplandırılmış ve her grup için 15 adet tavsiye kitap belirlenmiştir. Belirlenen kitapların temini ile ilgili çalışmalar tamamlanmış olup, sizlere teslimi yapılacaktır. D</a:t>
            </a:r>
            <a:r>
              <a:rPr lang="tr-TR" dirty="0" smtClean="0">
                <a:latin typeface="Times New Roman" panose="02020603050405020304" pitchFamily="18" charset="0"/>
                <a:ea typeface="Times New Roman" panose="02020603050405020304" pitchFamily="18" charset="0"/>
              </a:rPr>
              <a:t>iğer taraftan </a:t>
            </a:r>
            <a:r>
              <a:rPr lang="tr-TR" dirty="0">
                <a:latin typeface="Times New Roman" panose="02020603050405020304" pitchFamily="18" charset="0"/>
                <a:ea typeface="Times New Roman" panose="02020603050405020304" pitchFamily="18" charset="0"/>
              </a:rPr>
              <a:t>da </a:t>
            </a:r>
            <a:r>
              <a:rPr lang="tr-TR" dirty="0">
                <a:solidFill>
                  <a:srgbClr val="FF0000"/>
                </a:solidFill>
                <a:latin typeface="Times New Roman" panose="02020603050405020304" pitchFamily="18" charset="0"/>
                <a:ea typeface="Times New Roman" panose="02020603050405020304" pitchFamily="18" charset="0"/>
              </a:rPr>
              <a:t>mevcut okul kütüphaneleri ve öğrencilerimizin evlerinde bulunan kitaplardan da projede yararlanılacaktır. </a:t>
            </a:r>
          </a:p>
          <a:p>
            <a:endParaRPr lang="tr-TR" dirty="0"/>
          </a:p>
        </p:txBody>
      </p:sp>
    </p:spTree>
    <p:extLst>
      <p:ext uri="{BB962C8B-B14F-4D97-AF65-F5344CB8AC3E}">
        <p14:creationId xmlns:p14="http://schemas.microsoft.com/office/powerpoint/2010/main" val="3951019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ikdörtgen 2"/>
          <p:cNvSpPr/>
          <p:nvPr/>
        </p:nvSpPr>
        <p:spPr>
          <a:xfrm>
            <a:off x="4522820" y="540717"/>
            <a:ext cx="5983636" cy="687881"/>
          </a:xfrm>
          <a:prstGeom prst="rect">
            <a:avLst/>
          </a:prstGeom>
        </p:spPr>
        <p:txBody>
          <a:bodyPr wrap="square">
            <a:spAutoFit/>
          </a:bodyPr>
          <a:lstStyle/>
          <a:p>
            <a:pPr lvl="0"/>
            <a:r>
              <a:rPr lang="tr-TR"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3. </a:t>
            </a:r>
            <a:r>
              <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KİTAP OKUMA PROJESİNİN ETKİNLİKLERİ</a:t>
            </a:r>
          </a:p>
          <a:p>
            <a:pPr lvl="0" algn="just">
              <a:lnSpc>
                <a:spcPct val="115000"/>
              </a:lnSpc>
              <a:spcAft>
                <a:spcPts val="0"/>
              </a:spcAft>
            </a:pPr>
            <a:endParaRPr lang="tr-TR"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Dikdörtgen 5"/>
          <p:cNvSpPr/>
          <p:nvPr/>
        </p:nvSpPr>
        <p:spPr>
          <a:xfrm>
            <a:off x="3584448" y="1189765"/>
            <a:ext cx="8275320" cy="369332"/>
          </a:xfrm>
          <a:prstGeom prst="rect">
            <a:avLst/>
          </a:prstGeom>
        </p:spPr>
        <p:txBody>
          <a:bodyPr wrap="square">
            <a:spAutoFit/>
          </a:bodyPr>
          <a:lstStyle/>
          <a:p>
            <a:pPr lvl="0"/>
            <a:r>
              <a:rPr lang="tr-TR" b="1" dirty="0">
                <a:latin typeface="Times New Roman" panose="02020603050405020304" pitchFamily="18" charset="0"/>
                <a:ea typeface="Times New Roman" panose="02020603050405020304" pitchFamily="18" charset="0"/>
                <a:cs typeface="Arial" panose="020B0604020202020204" pitchFamily="34" charset="0"/>
              </a:rPr>
              <a:t>Proje İle İlgili Materyallerin Hazırlanması</a:t>
            </a:r>
          </a:p>
        </p:txBody>
      </p:sp>
      <p:sp>
        <p:nvSpPr>
          <p:cNvPr id="2" name="Dikdörtgen 1"/>
          <p:cNvSpPr/>
          <p:nvPr/>
        </p:nvSpPr>
        <p:spPr>
          <a:xfrm>
            <a:off x="2398776" y="2080134"/>
            <a:ext cx="9543288" cy="646331"/>
          </a:xfrm>
          <a:prstGeom prst="rect">
            <a:avLst/>
          </a:prstGeom>
        </p:spPr>
        <p:txBody>
          <a:bodyPr wrap="square">
            <a:spAutoFit/>
          </a:bodyPr>
          <a:lstStyle/>
          <a:p>
            <a:r>
              <a:rPr lang="tr-TR" dirty="0" smtClean="0">
                <a:latin typeface="Times New Roman" panose="02020603050405020304" pitchFamily="18" charset="0"/>
                <a:cs typeface="Times New Roman" panose="02020603050405020304" pitchFamily="18" charset="0"/>
              </a:rPr>
              <a:t>Proje ile ilgili afiş ve kitap ayracı hazırlanmış olup Müdürlüğümüz Ölçe Değerlendirme Merkezinden alabilirsiniz.</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779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379329">
            <a:off x="3480810" y="-190482"/>
            <a:ext cx="2898657" cy="9484361"/>
          </a:xfrm>
          <a:prstGeom prst="rect">
            <a:avLst/>
          </a:prstGeom>
          <a:ln>
            <a:noFill/>
          </a:ln>
          <a:effectLst>
            <a:outerShdw blurRad="292100" dist="139700" dir="2700000" algn="tl" rotWithShape="0">
              <a:srgbClr val="333333">
                <a:alpha val="65000"/>
              </a:srgbClr>
            </a:outerShdw>
          </a:effectLst>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90124">
            <a:off x="5136528" y="-2081749"/>
            <a:ext cx="2898657" cy="94843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877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6412" y="0"/>
            <a:ext cx="4839176"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8225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TotalTime>
  <Words>1106</Words>
  <Application>Microsoft Office PowerPoint</Application>
  <PresentationFormat>Geniş ekran</PresentationFormat>
  <Paragraphs>129</Paragraphs>
  <Slides>25</Slides>
  <Notes>0</Notes>
  <HiddenSlides>0</HiddenSlides>
  <MMClips>1</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25</vt:i4>
      </vt:variant>
    </vt:vector>
  </HeadingPairs>
  <TitlesOfParts>
    <vt:vector size="32" baseType="lpstr">
      <vt:lpstr>Arial</vt:lpstr>
      <vt:lpstr>Calibri</vt:lpstr>
      <vt:lpstr>Calibri Light</vt:lpstr>
      <vt:lpstr>MyriadPro</vt:lpstr>
      <vt:lpstr>Symbol</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IlkerKENDIR</dc:creator>
  <cp:lastModifiedBy>IlkerKENDIR</cp:lastModifiedBy>
  <cp:revision>25</cp:revision>
  <dcterms:created xsi:type="dcterms:W3CDTF">2021-03-08T09:52:35Z</dcterms:created>
  <dcterms:modified xsi:type="dcterms:W3CDTF">2021-03-09T12:31:03Z</dcterms:modified>
</cp:coreProperties>
</file>